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x="7708901" cy="10693400"/>
  <p:notesSz cx="7708901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8215" y="3295269"/>
            <a:ext cx="6553104" cy="223227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56430" y="5952744"/>
            <a:ext cx="5396673" cy="26574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545354" cy="11818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89897" y="1704252"/>
            <a:ext cx="6126372" cy="0"/>
          </a:xfrm>
          <a:custGeom>
            <a:avLst/>
            <a:gdLst/>
            <a:ahLst/>
            <a:cxnLst/>
            <a:rect l="l" t="t" r="r" b="b"/>
            <a:pathLst>
              <a:path w="6126372" h="0">
                <a:moveTo>
                  <a:pt x="0" y="0"/>
                </a:moveTo>
                <a:lnTo>
                  <a:pt x="6126372" y="0"/>
                </a:lnTo>
              </a:path>
            </a:pathLst>
          </a:custGeom>
          <a:ln w="6219">
            <a:solidFill>
              <a:srgbClr val="54575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091551" y="4038268"/>
            <a:ext cx="5435989" cy="0"/>
          </a:xfrm>
          <a:custGeom>
            <a:avLst/>
            <a:gdLst/>
            <a:ahLst/>
            <a:cxnLst/>
            <a:rect l="l" t="t" r="r" b="b"/>
            <a:pathLst>
              <a:path w="5435989" h="0">
                <a:moveTo>
                  <a:pt x="0" y="0"/>
                </a:moveTo>
                <a:lnTo>
                  <a:pt x="5435989" y="0"/>
                </a:lnTo>
              </a:path>
            </a:pathLst>
          </a:custGeom>
          <a:ln w="15549">
            <a:solidFill>
              <a:srgbClr val="4B4B4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091551" y="4383472"/>
            <a:ext cx="5435989" cy="0"/>
          </a:xfrm>
          <a:custGeom>
            <a:avLst/>
            <a:gdLst/>
            <a:ahLst/>
            <a:cxnLst/>
            <a:rect l="l" t="t" r="r" b="b"/>
            <a:pathLst>
              <a:path w="5435989" h="0">
                <a:moveTo>
                  <a:pt x="0" y="0"/>
                </a:moveTo>
                <a:lnTo>
                  <a:pt x="5435989" y="0"/>
                </a:lnTo>
              </a:path>
            </a:pathLst>
          </a:custGeom>
          <a:ln w="15549">
            <a:solidFill>
              <a:srgbClr val="4B4B4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091551" y="4728677"/>
            <a:ext cx="5435989" cy="0"/>
          </a:xfrm>
          <a:custGeom>
            <a:avLst/>
            <a:gdLst/>
            <a:ahLst/>
            <a:cxnLst/>
            <a:rect l="l" t="t" r="r" b="b"/>
            <a:pathLst>
              <a:path w="5435989" h="0">
                <a:moveTo>
                  <a:pt x="0" y="0"/>
                </a:moveTo>
                <a:lnTo>
                  <a:pt x="5435989" y="0"/>
                </a:lnTo>
              </a:path>
            </a:pathLst>
          </a:custGeom>
          <a:ln w="9329">
            <a:solidFill>
              <a:srgbClr val="3F3F3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091551" y="5072326"/>
            <a:ext cx="5435989" cy="0"/>
          </a:xfrm>
          <a:custGeom>
            <a:avLst/>
            <a:gdLst/>
            <a:ahLst/>
            <a:cxnLst/>
            <a:rect l="l" t="t" r="r" b="b"/>
            <a:pathLst>
              <a:path w="5435989" h="0">
                <a:moveTo>
                  <a:pt x="0" y="0"/>
                </a:moveTo>
                <a:lnTo>
                  <a:pt x="5435989" y="0"/>
                </a:lnTo>
              </a:path>
            </a:pathLst>
          </a:custGeom>
          <a:ln w="12439">
            <a:solidFill>
              <a:srgbClr val="38383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bk object 22"/>
          <p:cNvSpPr/>
          <p:nvPr/>
        </p:nvSpPr>
        <p:spPr>
          <a:xfrm>
            <a:off x="789897" y="5513939"/>
            <a:ext cx="6126372" cy="0"/>
          </a:xfrm>
          <a:custGeom>
            <a:avLst/>
            <a:gdLst/>
            <a:ahLst/>
            <a:cxnLst/>
            <a:rect l="l" t="t" r="r" b="b"/>
            <a:pathLst>
              <a:path w="6126372" h="0">
                <a:moveTo>
                  <a:pt x="0" y="0"/>
                </a:moveTo>
                <a:lnTo>
                  <a:pt x="6126372" y="0"/>
                </a:lnTo>
              </a:path>
            </a:pathLst>
          </a:custGeom>
          <a:ln w="6219">
            <a:solidFill>
              <a:srgbClr val="54575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5476" y="2444877"/>
            <a:ext cx="3353647" cy="70157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970409" y="2444877"/>
            <a:ext cx="3353647" cy="70157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560005" cy="106920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09662" y="2001480"/>
            <a:ext cx="4090209" cy="4508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4400" y="2818510"/>
            <a:ext cx="5520732" cy="221114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21241" y="9885807"/>
            <a:ext cx="2467050" cy="5314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5476" y="9885807"/>
            <a:ext cx="1773192" cy="5314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50864" y="9885807"/>
            <a:ext cx="1773192" cy="5314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Relationship Id="rId4" Type="http://schemas.openxmlformats.org/officeDocument/2006/relationships/image" Target="../media/image56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Relationship Id="rId3" Type="http://schemas.openxmlformats.org/officeDocument/2006/relationships/image" Target="../media/image60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g"/><Relationship Id="rId3" Type="http://schemas.openxmlformats.org/officeDocument/2006/relationships/image" Target="../media/image66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jpg"/><Relationship Id="rId3" Type="http://schemas.openxmlformats.org/officeDocument/2006/relationships/image" Target="../media/image70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jpg"/><Relationship Id="rId3" Type="http://schemas.openxmlformats.org/officeDocument/2006/relationships/image" Target="../media/image73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jpg"/><Relationship Id="rId3" Type="http://schemas.openxmlformats.org/officeDocument/2006/relationships/image" Target="../media/image75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jpg"/><Relationship Id="rId3" Type="http://schemas.openxmlformats.org/officeDocument/2006/relationships/image" Target="../media/image78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jpg"/><Relationship Id="rId3" Type="http://schemas.openxmlformats.org/officeDocument/2006/relationships/image" Target="../media/image80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jpg"/><Relationship Id="rId3" Type="http://schemas.openxmlformats.org/officeDocument/2006/relationships/image" Target="../media/image82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jpg"/><Relationship Id="rId3" Type="http://schemas.openxmlformats.org/officeDocument/2006/relationships/image" Target="../media/image86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jpg"/><Relationship Id="rId3" Type="http://schemas.openxmlformats.org/officeDocument/2006/relationships/image" Target="../media/image88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jpg"/><Relationship Id="rId3" Type="http://schemas.openxmlformats.org/officeDocument/2006/relationships/image" Target="../media/image90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jpg"/><Relationship Id="rId3" Type="http://schemas.openxmlformats.org/officeDocument/2006/relationships/image" Target="../media/image92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3.jpg"/><Relationship Id="rId3" Type="http://schemas.openxmlformats.org/officeDocument/2006/relationships/image" Target="../media/image94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5.jpg"/><Relationship Id="rId3" Type="http://schemas.openxmlformats.org/officeDocument/2006/relationships/image" Target="../media/image96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7.jpg"/><Relationship Id="rId3" Type="http://schemas.openxmlformats.org/officeDocument/2006/relationships/image" Target="../media/image98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9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697482" cy="106248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6181788" y="361457"/>
            <a:ext cx="532028" cy="5369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5152712" y="348267"/>
            <a:ext cx="563333" cy="5633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139100" y="962790"/>
            <a:ext cx="635000" cy="3251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ts val="1250"/>
              </a:lnSpc>
            </a:pPr>
            <a:r>
              <a:rPr dirty="0" smtClean="0" sz="1050" spc="-10">
                <a:solidFill>
                  <a:srgbClr val="231F20"/>
                </a:solidFill>
                <a:latin typeface="Source Han Sans K Regular"/>
                <a:cs typeface="Source Han Sans K Regular"/>
              </a:rPr>
              <a:t>집체교육</a:t>
            </a:r>
            <a:r>
              <a:rPr dirty="0" smtClean="0" sz="1050" spc="-10">
                <a:solidFill>
                  <a:srgbClr val="231F20"/>
                </a:solidFill>
                <a:latin typeface="Source Han Sans K Regular"/>
                <a:cs typeface="Source Han Sans K Regular"/>
              </a:rPr>
              <a:t> 만족도조사</a:t>
            </a:r>
            <a:endParaRPr sz="1050">
              <a:latin typeface="Source Han Sans K Regular"/>
              <a:cs typeface="Source Han Sans K 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75816" y="963453"/>
            <a:ext cx="635000" cy="3251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ts val="1250"/>
              </a:lnSpc>
            </a:pPr>
            <a:r>
              <a:rPr dirty="0" smtClean="0" sz="1050" spc="-10">
                <a:solidFill>
                  <a:srgbClr val="231F20"/>
                </a:solidFill>
                <a:latin typeface="Source Han Sans K Regular"/>
                <a:cs typeface="Source Han Sans K Regular"/>
              </a:rPr>
              <a:t>방문교육</a:t>
            </a:r>
            <a:r>
              <a:rPr dirty="0" smtClean="0" sz="1050" spc="-10">
                <a:solidFill>
                  <a:srgbClr val="231F20"/>
                </a:solidFill>
                <a:latin typeface="Source Han Sans K Regular"/>
                <a:cs typeface="Source Han Sans K Regular"/>
              </a:rPr>
              <a:t> 만족도조사</a:t>
            </a:r>
            <a:endParaRPr sz="1050">
              <a:latin typeface="Source Han Sans K Regular"/>
              <a:cs typeface="Source Han Sans K Regula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0005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0134003"/>
            <a:ext cx="7559992" cy="557999"/>
          </a:xfrm>
          <a:custGeom>
            <a:avLst/>
            <a:gdLst/>
            <a:ahLst/>
            <a:cxnLst/>
            <a:rect l="l" t="t" r="r" b="b"/>
            <a:pathLst>
              <a:path w="7559992" h="557999">
                <a:moveTo>
                  <a:pt x="0" y="557999"/>
                </a:moveTo>
                <a:lnTo>
                  <a:pt x="7559992" y="557999"/>
                </a:lnTo>
                <a:lnTo>
                  <a:pt x="7559992" y="0"/>
                </a:lnTo>
                <a:lnTo>
                  <a:pt x="0" y="0"/>
                </a:lnTo>
                <a:lnTo>
                  <a:pt x="0" y="557999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5130139" y="8711873"/>
            <a:ext cx="2339116" cy="15596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529999" y="2005203"/>
            <a:ext cx="417804" cy="863993"/>
          </a:xfrm>
          <a:custGeom>
            <a:avLst/>
            <a:gdLst/>
            <a:ahLst/>
            <a:cxnLst/>
            <a:rect l="l" t="t" r="r" b="b"/>
            <a:pathLst>
              <a:path w="417804" h="863993">
                <a:moveTo>
                  <a:pt x="0" y="0"/>
                </a:moveTo>
                <a:lnTo>
                  <a:pt x="0" y="640549"/>
                </a:lnTo>
                <a:lnTo>
                  <a:pt x="417106" y="863993"/>
                </a:lnTo>
                <a:lnTo>
                  <a:pt x="417804" y="17131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643300" y="2093255"/>
            <a:ext cx="2101215" cy="7175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baseline="-1851" sz="6750" spc="-1417" b="1">
                <a:solidFill>
                  <a:srgbClr val="37487B"/>
                </a:solidFill>
                <a:latin typeface="Arial"/>
                <a:cs typeface="Arial"/>
              </a:rPr>
              <a:t>C</a:t>
            </a:r>
            <a:r>
              <a:rPr dirty="0" smtClean="0" sz="4000" spc="-75" b="1">
                <a:solidFill>
                  <a:srgbClr val="808285"/>
                </a:solidFill>
                <a:latin typeface="Arial"/>
                <a:cs typeface="Arial"/>
              </a:rPr>
              <a:t>on</a:t>
            </a:r>
            <a:r>
              <a:rPr dirty="0" smtClean="0" sz="4000" spc="40" b="1">
                <a:solidFill>
                  <a:srgbClr val="808285"/>
                </a:solidFill>
                <a:latin typeface="Arial"/>
                <a:cs typeface="Arial"/>
              </a:rPr>
              <a:t>t</a:t>
            </a:r>
            <a:r>
              <a:rPr dirty="0" smtClean="0" sz="4000" spc="-105" b="1">
                <a:solidFill>
                  <a:srgbClr val="808285"/>
                </a:solidFill>
                <a:latin typeface="Arial"/>
                <a:cs typeface="Arial"/>
              </a:rPr>
              <a:t>ents</a:t>
            </a:r>
            <a:endParaRPr sz="4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 rot="1740000">
            <a:off x="639880" y="1069464"/>
            <a:ext cx="1004058" cy="1270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>
              <a:lnSpc>
                <a:spcPct val="100000"/>
              </a:lnSpc>
            </a:pPr>
            <a:r>
              <a:rPr dirty="0" smtClean="0" baseline="2777" sz="1500" spc="7">
                <a:solidFill>
                  <a:srgbClr val="BCBEC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baseline="2777" sz="1500" spc="67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000" spc="-60">
                <a:solidFill>
                  <a:srgbClr val="BCBEC0"/>
                </a:solidFill>
                <a:latin typeface="Source Han Sans K Regular"/>
                <a:cs typeface="Source Han Sans K Regular"/>
              </a:rPr>
              <a:t>퇴직연금제도</a:t>
            </a:r>
            <a:endParaRPr sz="1000">
              <a:latin typeface="Source Han Sans K Regular"/>
              <a:cs typeface="Source Han Sans K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478023"/>
            <a:ext cx="645998" cy="389247"/>
          </a:xfrm>
          <a:custGeom>
            <a:avLst/>
            <a:gdLst/>
            <a:ahLst/>
            <a:cxnLst/>
            <a:rect l="l" t="t" r="r" b="b"/>
            <a:pathLst>
              <a:path w="645998" h="389247">
                <a:moveTo>
                  <a:pt x="0" y="0"/>
                </a:moveTo>
                <a:lnTo>
                  <a:pt x="645998" y="389247"/>
                </a:lnTo>
              </a:path>
            </a:pathLst>
          </a:custGeom>
          <a:ln w="6350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591724" y="813958"/>
            <a:ext cx="54279" cy="64693"/>
          </a:xfrm>
          <a:custGeom>
            <a:avLst/>
            <a:gdLst/>
            <a:ahLst/>
            <a:cxnLst/>
            <a:rect l="l" t="t" r="r" b="b"/>
            <a:pathLst>
              <a:path w="54279" h="64693">
                <a:moveTo>
                  <a:pt x="38976" y="0"/>
                </a:moveTo>
                <a:lnTo>
                  <a:pt x="54279" y="53314"/>
                </a:lnTo>
                <a:lnTo>
                  <a:pt x="0" y="64693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619995" y="4563876"/>
            <a:ext cx="306095" cy="556209"/>
          </a:xfrm>
          <a:custGeom>
            <a:avLst/>
            <a:gdLst/>
            <a:ahLst/>
            <a:cxnLst/>
            <a:rect l="l" t="t" r="r" b="b"/>
            <a:pathLst>
              <a:path w="306095" h="556209">
                <a:moveTo>
                  <a:pt x="305422" y="0"/>
                </a:moveTo>
                <a:lnTo>
                  <a:pt x="685" y="192024"/>
                </a:lnTo>
                <a:lnTo>
                  <a:pt x="0" y="556209"/>
                </a:lnTo>
                <a:lnTo>
                  <a:pt x="306095" y="370801"/>
                </a:lnTo>
                <a:lnTo>
                  <a:pt x="305422" y="0"/>
                </a:lnTo>
                <a:close/>
              </a:path>
            </a:pathLst>
          </a:custGeom>
          <a:solidFill>
            <a:srgbClr val="B1AEC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619995" y="5131748"/>
            <a:ext cx="306095" cy="556209"/>
          </a:xfrm>
          <a:custGeom>
            <a:avLst/>
            <a:gdLst/>
            <a:ahLst/>
            <a:cxnLst/>
            <a:rect l="l" t="t" r="r" b="b"/>
            <a:pathLst>
              <a:path w="306095" h="556209">
                <a:moveTo>
                  <a:pt x="305422" y="0"/>
                </a:moveTo>
                <a:lnTo>
                  <a:pt x="685" y="192024"/>
                </a:lnTo>
                <a:lnTo>
                  <a:pt x="0" y="556209"/>
                </a:lnTo>
                <a:lnTo>
                  <a:pt x="306095" y="370801"/>
                </a:lnTo>
                <a:lnTo>
                  <a:pt x="305422" y="0"/>
                </a:lnTo>
                <a:close/>
              </a:path>
            </a:pathLst>
          </a:custGeom>
          <a:solidFill>
            <a:srgbClr val="B1AEC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619995" y="5699624"/>
            <a:ext cx="306095" cy="556209"/>
          </a:xfrm>
          <a:custGeom>
            <a:avLst/>
            <a:gdLst/>
            <a:ahLst/>
            <a:cxnLst/>
            <a:rect l="l" t="t" r="r" b="b"/>
            <a:pathLst>
              <a:path w="306095" h="556209">
                <a:moveTo>
                  <a:pt x="305422" y="0"/>
                </a:moveTo>
                <a:lnTo>
                  <a:pt x="685" y="192024"/>
                </a:lnTo>
                <a:lnTo>
                  <a:pt x="0" y="556209"/>
                </a:lnTo>
                <a:lnTo>
                  <a:pt x="306095" y="370801"/>
                </a:lnTo>
                <a:lnTo>
                  <a:pt x="305422" y="0"/>
                </a:lnTo>
                <a:close/>
              </a:path>
            </a:pathLst>
          </a:custGeom>
          <a:solidFill>
            <a:srgbClr val="B1AEC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619995" y="6267499"/>
            <a:ext cx="306095" cy="556209"/>
          </a:xfrm>
          <a:custGeom>
            <a:avLst/>
            <a:gdLst/>
            <a:ahLst/>
            <a:cxnLst/>
            <a:rect l="l" t="t" r="r" b="b"/>
            <a:pathLst>
              <a:path w="306095" h="556209">
                <a:moveTo>
                  <a:pt x="305422" y="0"/>
                </a:moveTo>
                <a:lnTo>
                  <a:pt x="685" y="192024"/>
                </a:lnTo>
                <a:lnTo>
                  <a:pt x="0" y="556209"/>
                </a:lnTo>
                <a:lnTo>
                  <a:pt x="306095" y="370801"/>
                </a:lnTo>
                <a:lnTo>
                  <a:pt x="305422" y="0"/>
                </a:lnTo>
                <a:close/>
              </a:path>
            </a:pathLst>
          </a:custGeom>
          <a:solidFill>
            <a:srgbClr val="B1AEC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619995" y="6835375"/>
            <a:ext cx="306095" cy="556209"/>
          </a:xfrm>
          <a:custGeom>
            <a:avLst/>
            <a:gdLst/>
            <a:ahLst/>
            <a:cxnLst/>
            <a:rect l="l" t="t" r="r" b="b"/>
            <a:pathLst>
              <a:path w="306095" h="556209">
                <a:moveTo>
                  <a:pt x="305422" y="0"/>
                </a:moveTo>
                <a:lnTo>
                  <a:pt x="685" y="192023"/>
                </a:lnTo>
                <a:lnTo>
                  <a:pt x="0" y="556209"/>
                </a:lnTo>
                <a:lnTo>
                  <a:pt x="306095" y="370801"/>
                </a:lnTo>
                <a:lnTo>
                  <a:pt x="305422" y="0"/>
                </a:lnTo>
                <a:close/>
              </a:path>
            </a:pathLst>
          </a:custGeom>
          <a:solidFill>
            <a:srgbClr val="B1AEC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619995" y="7403250"/>
            <a:ext cx="306095" cy="556209"/>
          </a:xfrm>
          <a:custGeom>
            <a:avLst/>
            <a:gdLst/>
            <a:ahLst/>
            <a:cxnLst/>
            <a:rect l="l" t="t" r="r" b="b"/>
            <a:pathLst>
              <a:path w="306095" h="556209">
                <a:moveTo>
                  <a:pt x="305422" y="0"/>
                </a:moveTo>
                <a:lnTo>
                  <a:pt x="685" y="192024"/>
                </a:lnTo>
                <a:lnTo>
                  <a:pt x="0" y="556209"/>
                </a:lnTo>
                <a:lnTo>
                  <a:pt x="306095" y="370801"/>
                </a:lnTo>
                <a:lnTo>
                  <a:pt x="305422" y="0"/>
                </a:lnTo>
                <a:close/>
              </a:path>
            </a:pathLst>
          </a:custGeom>
          <a:solidFill>
            <a:srgbClr val="B1AEC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619995" y="7971125"/>
            <a:ext cx="306095" cy="556209"/>
          </a:xfrm>
          <a:custGeom>
            <a:avLst/>
            <a:gdLst/>
            <a:ahLst/>
            <a:cxnLst/>
            <a:rect l="l" t="t" r="r" b="b"/>
            <a:pathLst>
              <a:path w="306095" h="556209">
                <a:moveTo>
                  <a:pt x="305422" y="0"/>
                </a:moveTo>
                <a:lnTo>
                  <a:pt x="685" y="192024"/>
                </a:lnTo>
                <a:lnTo>
                  <a:pt x="0" y="556209"/>
                </a:lnTo>
                <a:lnTo>
                  <a:pt x="306095" y="370801"/>
                </a:lnTo>
                <a:lnTo>
                  <a:pt x="305422" y="0"/>
                </a:lnTo>
                <a:close/>
              </a:path>
            </a:pathLst>
          </a:custGeom>
          <a:solidFill>
            <a:srgbClr val="B1AEC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1619995" y="3995997"/>
            <a:ext cx="306095" cy="556209"/>
          </a:xfrm>
          <a:custGeom>
            <a:avLst/>
            <a:gdLst/>
            <a:ahLst/>
            <a:cxnLst/>
            <a:rect l="l" t="t" r="r" b="b"/>
            <a:pathLst>
              <a:path w="306095" h="556209">
                <a:moveTo>
                  <a:pt x="305422" y="0"/>
                </a:moveTo>
                <a:lnTo>
                  <a:pt x="685" y="192024"/>
                </a:lnTo>
                <a:lnTo>
                  <a:pt x="0" y="556209"/>
                </a:lnTo>
                <a:lnTo>
                  <a:pt x="306095" y="370801"/>
                </a:lnTo>
                <a:lnTo>
                  <a:pt x="305422" y="0"/>
                </a:lnTo>
                <a:close/>
              </a:path>
            </a:pathLst>
          </a:custGeom>
          <a:solidFill>
            <a:srgbClr val="37487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695792" y="4223274"/>
            <a:ext cx="199513" cy="199235"/>
          </a:xfrm>
          <a:custGeom>
            <a:avLst/>
            <a:gdLst/>
            <a:ahLst/>
            <a:cxnLst/>
            <a:rect l="l" t="t" r="r" b="b"/>
            <a:pathLst>
              <a:path w="199513" h="199235">
                <a:moveTo>
                  <a:pt x="189714" y="163743"/>
                </a:moveTo>
                <a:lnTo>
                  <a:pt x="134797" y="163743"/>
                </a:lnTo>
                <a:lnTo>
                  <a:pt x="168593" y="194007"/>
                </a:lnTo>
                <a:lnTo>
                  <a:pt x="179564" y="199235"/>
                </a:lnTo>
                <a:lnTo>
                  <a:pt x="191199" y="196490"/>
                </a:lnTo>
                <a:lnTo>
                  <a:pt x="194286" y="194007"/>
                </a:lnTo>
                <a:lnTo>
                  <a:pt x="199513" y="183037"/>
                </a:lnTo>
                <a:lnTo>
                  <a:pt x="196768" y="171402"/>
                </a:lnTo>
                <a:lnTo>
                  <a:pt x="194286" y="168315"/>
                </a:lnTo>
                <a:lnTo>
                  <a:pt x="189714" y="163743"/>
                </a:lnTo>
                <a:close/>
              </a:path>
              <a:path w="199513" h="199235">
                <a:moveTo>
                  <a:pt x="97584" y="0"/>
                </a:moveTo>
                <a:lnTo>
                  <a:pt x="52484" y="8850"/>
                </a:lnTo>
                <a:lnTo>
                  <a:pt x="19592" y="33258"/>
                </a:lnTo>
                <a:lnTo>
                  <a:pt x="1955" y="68821"/>
                </a:lnTo>
                <a:lnTo>
                  <a:pt x="0" y="82351"/>
                </a:lnTo>
                <a:lnTo>
                  <a:pt x="1062" y="97989"/>
                </a:lnTo>
                <a:lnTo>
                  <a:pt x="16293" y="138307"/>
                </a:lnTo>
                <a:lnTo>
                  <a:pt x="45965" y="165821"/>
                </a:lnTo>
                <a:lnTo>
                  <a:pt x="85423" y="176786"/>
                </a:lnTo>
                <a:lnTo>
                  <a:pt x="99623" y="175934"/>
                </a:lnTo>
                <a:lnTo>
                  <a:pt x="112503" y="173392"/>
                </a:lnTo>
                <a:lnTo>
                  <a:pt x="124186" y="169286"/>
                </a:lnTo>
                <a:lnTo>
                  <a:pt x="134797" y="163743"/>
                </a:lnTo>
                <a:lnTo>
                  <a:pt x="189714" y="163743"/>
                </a:lnTo>
                <a:lnTo>
                  <a:pt x="180239" y="154269"/>
                </a:lnTo>
                <a:lnTo>
                  <a:pt x="88456" y="154269"/>
                </a:lnTo>
                <a:lnTo>
                  <a:pt x="74017" y="152687"/>
                </a:lnTo>
                <a:lnTo>
                  <a:pt x="38710" y="131683"/>
                </a:lnTo>
                <a:lnTo>
                  <a:pt x="22587" y="93466"/>
                </a:lnTo>
                <a:lnTo>
                  <a:pt x="23974" y="77781"/>
                </a:lnTo>
                <a:lnTo>
                  <a:pt x="43324" y="40510"/>
                </a:lnTo>
                <a:lnTo>
                  <a:pt x="79073" y="22764"/>
                </a:lnTo>
                <a:lnTo>
                  <a:pt x="146574" y="22764"/>
                </a:lnTo>
                <a:lnTo>
                  <a:pt x="144797" y="20891"/>
                </a:lnTo>
                <a:lnTo>
                  <a:pt x="134424" y="12918"/>
                </a:lnTo>
                <a:lnTo>
                  <a:pt x="122994" y="6722"/>
                </a:lnTo>
                <a:lnTo>
                  <a:pt x="110662" y="2387"/>
                </a:lnTo>
                <a:lnTo>
                  <a:pt x="97584" y="0"/>
                </a:lnTo>
                <a:close/>
              </a:path>
              <a:path w="199513" h="199235">
                <a:moveTo>
                  <a:pt x="146574" y="22764"/>
                </a:moveTo>
                <a:lnTo>
                  <a:pt x="79073" y="22764"/>
                </a:lnTo>
                <a:lnTo>
                  <a:pt x="95621" y="23908"/>
                </a:lnTo>
                <a:lnTo>
                  <a:pt x="110455" y="27655"/>
                </a:lnTo>
                <a:lnTo>
                  <a:pt x="143083" y="51709"/>
                </a:lnTo>
                <a:lnTo>
                  <a:pt x="153340" y="75622"/>
                </a:lnTo>
                <a:lnTo>
                  <a:pt x="152438" y="92781"/>
                </a:lnTo>
                <a:lnTo>
                  <a:pt x="135687" y="132586"/>
                </a:lnTo>
                <a:lnTo>
                  <a:pt x="90469" y="154239"/>
                </a:lnTo>
                <a:lnTo>
                  <a:pt x="88456" y="154269"/>
                </a:lnTo>
                <a:lnTo>
                  <a:pt x="180239" y="154269"/>
                </a:lnTo>
                <a:lnTo>
                  <a:pt x="162650" y="136679"/>
                </a:lnTo>
                <a:lnTo>
                  <a:pt x="168782" y="125699"/>
                </a:lnTo>
                <a:lnTo>
                  <a:pt x="173334" y="113829"/>
                </a:lnTo>
                <a:lnTo>
                  <a:pt x="176160" y="101208"/>
                </a:lnTo>
                <a:lnTo>
                  <a:pt x="175384" y="84384"/>
                </a:lnTo>
                <a:lnTo>
                  <a:pt x="172612" y="68796"/>
                </a:lnTo>
                <a:lnTo>
                  <a:pt x="168025" y="54604"/>
                </a:lnTo>
                <a:lnTo>
                  <a:pt x="161752" y="41819"/>
                </a:lnTo>
                <a:lnTo>
                  <a:pt x="153958" y="30553"/>
                </a:lnTo>
                <a:lnTo>
                  <a:pt x="146574" y="227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733083" y="4260295"/>
            <a:ext cx="56095" cy="56083"/>
          </a:xfrm>
          <a:custGeom>
            <a:avLst/>
            <a:gdLst/>
            <a:ahLst/>
            <a:cxnLst/>
            <a:rect l="l" t="t" r="r" b="b"/>
            <a:pathLst>
              <a:path w="56095" h="56083">
                <a:moveTo>
                  <a:pt x="53886" y="0"/>
                </a:moveTo>
                <a:lnTo>
                  <a:pt x="51168" y="0"/>
                </a:lnTo>
                <a:lnTo>
                  <a:pt x="36895" y="2025"/>
                </a:lnTo>
                <a:lnTo>
                  <a:pt x="5644" y="27815"/>
                </a:lnTo>
                <a:lnTo>
                  <a:pt x="0" y="53886"/>
                </a:lnTo>
                <a:lnTo>
                  <a:pt x="2209" y="56083"/>
                </a:lnTo>
                <a:lnTo>
                  <a:pt x="7658" y="56083"/>
                </a:lnTo>
                <a:lnTo>
                  <a:pt x="9855" y="53886"/>
                </a:lnTo>
                <a:lnTo>
                  <a:pt x="9855" y="51155"/>
                </a:lnTo>
                <a:lnTo>
                  <a:pt x="12335" y="37052"/>
                </a:lnTo>
                <a:lnTo>
                  <a:pt x="19191" y="25032"/>
                </a:lnTo>
                <a:lnTo>
                  <a:pt x="29540" y="15977"/>
                </a:lnTo>
                <a:lnTo>
                  <a:pt x="42505" y="10768"/>
                </a:lnTo>
                <a:lnTo>
                  <a:pt x="53886" y="9855"/>
                </a:lnTo>
                <a:lnTo>
                  <a:pt x="56022" y="7719"/>
                </a:lnTo>
                <a:lnTo>
                  <a:pt x="56095" y="2209"/>
                </a:lnTo>
                <a:lnTo>
                  <a:pt x="53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632602" y="4126043"/>
            <a:ext cx="5412740" cy="477393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R="3424554">
              <a:lnSpc>
                <a:spcPct val="100000"/>
              </a:lnSpc>
            </a:pP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퇴직연금제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도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현황</a:t>
            </a:r>
            <a:endParaRPr sz="1400">
              <a:latin typeface="맑은 고딕"/>
              <a:cs typeface="맑은 고딕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200"/>
              </a:lnSpc>
              <a:spcBef>
                <a:spcPts val="48"/>
              </a:spcBef>
            </a:pPr>
            <a:endParaRPr sz="1200"/>
          </a:p>
          <a:p>
            <a:pPr marL="12700">
              <a:lnSpc>
                <a:spcPct val="100000"/>
              </a:lnSpc>
            </a:pPr>
            <a:r>
              <a:rPr dirty="0" smtClean="0" baseline="-8333" sz="3000" spc="-52" b="1">
                <a:solidFill>
                  <a:srgbClr val="36487B"/>
                </a:solidFill>
                <a:latin typeface="맑은 고딕"/>
                <a:cs typeface="맑은 고딕"/>
              </a:rPr>
              <a:t>01</a:t>
            </a:r>
            <a:r>
              <a:rPr dirty="0" smtClean="0" baseline="-8333" sz="3000" spc="-240" b="1">
                <a:solidFill>
                  <a:srgbClr val="36487B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퇴직연금제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도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개괄</a:t>
            </a:r>
            <a:endParaRPr sz="1400">
              <a:latin typeface="맑은 고딕"/>
              <a:cs typeface="맑은 고딕"/>
            </a:endParaRPr>
          </a:p>
          <a:p>
            <a:pPr>
              <a:lnSpc>
                <a:spcPts val="900"/>
              </a:lnSpc>
              <a:spcBef>
                <a:spcPts val="43"/>
              </a:spcBef>
            </a:pPr>
            <a:endParaRPr sz="90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baseline="-12500" sz="3000" spc="-52" b="1">
                <a:solidFill>
                  <a:srgbClr val="36487B"/>
                </a:solidFill>
                <a:latin typeface="맑은 고딕"/>
                <a:cs typeface="맑은 고딕"/>
              </a:rPr>
              <a:t>02</a:t>
            </a:r>
            <a:r>
              <a:rPr dirty="0" smtClean="0" baseline="-12500" sz="3000" spc="-240" b="1">
                <a:solidFill>
                  <a:srgbClr val="36487B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이해(퇴직연금제도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190" b="1">
                <a:solidFill>
                  <a:srgbClr val="231F20"/>
                </a:solidFill>
                <a:latin typeface="맑은 고딕"/>
                <a:cs typeface="맑은 고딕"/>
              </a:rPr>
              <a:t>유형</a:t>
            </a:r>
            <a:r>
              <a:rPr dirty="0" smtClean="0" sz="1400" spc="-40" b="1">
                <a:solidFill>
                  <a:srgbClr val="231F20"/>
                </a:solidFill>
                <a:latin typeface="맑은 고딕"/>
                <a:cs typeface="맑은 고딕"/>
              </a:rPr>
              <a:t>,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도입과정</a:t>
            </a:r>
            <a:r>
              <a:rPr dirty="0" smtClean="0" sz="1400" spc="-45" b="1">
                <a:solidFill>
                  <a:srgbClr val="231F20"/>
                </a:solidFill>
                <a:latin typeface="맑은 고딕"/>
                <a:cs typeface="맑은 고딕"/>
              </a:rPr>
              <a:t>,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35" b="1">
                <a:solidFill>
                  <a:srgbClr val="231F20"/>
                </a:solidFill>
                <a:latin typeface="맑은 고딕"/>
                <a:cs typeface="맑은 고딕"/>
              </a:rPr>
              <a:t>담보대출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과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10" b="1">
                <a:solidFill>
                  <a:srgbClr val="231F20"/>
                </a:solidFill>
                <a:latin typeface="맑은 고딕"/>
                <a:cs typeface="맑은 고딕"/>
              </a:rPr>
              <a:t>중도인출)</a:t>
            </a:r>
            <a:endParaRPr sz="1400">
              <a:latin typeface="맑은 고딕"/>
              <a:cs typeface="맑은 고딕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200"/>
              </a:lnSpc>
              <a:spcBef>
                <a:spcPts val="42"/>
              </a:spcBef>
            </a:pPr>
            <a:endParaRPr sz="1200"/>
          </a:p>
          <a:p>
            <a:pPr marL="12700">
              <a:lnSpc>
                <a:spcPct val="100000"/>
              </a:lnSpc>
            </a:pPr>
            <a:r>
              <a:rPr dirty="0" smtClean="0" baseline="-6944" sz="3000" spc="-52" b="1">
                <a:solidFill>
                  <a:srgbClr val="36487B"/>
                </a:solidFill>
                <a:latin typeface="맑은 고딕"/>
                <a:cs typeface="맑은 고딕"/>
              </a:rPr>
              <a:t>03</a:t>
            </a:r>
            <a:r>
              <a:rPr dirty="0" smtClean="0" baseline="-6944" sz="3000" spc="-240" b="1">
                <a:solidFill>
                  <a:srgbClr val="36487B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퇴직연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04" b="1">
                <a:solidFill>
                  <a:srgbClr val="231F20"/>
                </a:solidFill>
                <a:latin typeface="맑은 고딕"/>
                <a:cs typeface="맑은 고딕"/>
              </a:rPr>
              <a:t>사업자(금융회사</a:t>
            </a:r>
            <a:r>
              <a:rPr dirty="0" smtClean="0" sz="1400" spc="-70" b="1">
                <a:solidFill>
                  <a:srgbClr val="231F20"/>
                </a:solidFill>
                <a:latin typeface="맑은 고딕"/>
                <a:cs typeface="맑은 고딕"/>
              </a:rPr>
              <a:t>)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활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용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04" b="1">
                <a:solidFill>
                  <a:srgbClr val="231F20"/>
                </a:solidFill>
                <a:latin typeface="맑은 고딕"/>
                <a:cs typeface="맑은 고딕"/>
              </a:rPr>
              <a:t>방안(근로복지공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단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180" b="1">
                <a:solidFill>
                  <a:srgbClr val="231F20"/>
                </a:solidFill>
                <a:latin typeface="맑은 고딕"/>
                <a:cs typeface="맑은 고딕"/>
              </a:rPr>
              <a:t>포함)</a:t>
            </a:r>
            <a:endParaRPr sz="1400">
              <a:latin typeface="맑은 고딕"/>
              <a:cs typeface="맑은 고딕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71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baseline="-6944" sz="3000" spc="-52" b="1">
                <a:solidFill>
                  <a:srgbClr val="36487B"/>
                </a:solidFill>
                <a:latin typeface="맑은 고딕"/>
                <a:cs typeface="맑은 고딕"/>
              </a:rPr>
              <a:t>04</a:t>
            </a:r>
            <a:r>
              <a:rPr dirty="0" smtClean="0" baseline="-6944" sz="3000" spc="-240" b="1">
                <a:solidFill>
                  <a:srgbClr val="36487B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퇴직연금적립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운용절차</a:t>
            </a:r>
            <a:endParaRPr sz="1400">
              <a:latin typeface="맑은 고딕"/>
              <a:cs typeface="맑은 고딕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71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baseline="-6944" sz="3000" spc="-52" b="1">
                <a:solidFill>
                  <a:srgbClr val="36487B"/>
                </a:solidFill>
                <a:latin typeface="맑은 고딕"/>
                <a:cs typeface="맑은 고딕"/>
              </a:rPr>
              <a:t>05</a:t>
            </a:r>
            <a:r>
              <a:rPr dirty="0" smtClean="0" baseline="-6944" sz="3000" spc="-240" b="1">
                <a:solidFill>
                  <a:srgbClr val="36487B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퇴직연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일시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수령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과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연금수령</a:t>
            </a:r>
            <a:endParaRPr sz="1400">
              <a:latin typeface="맑은 고딕"/>
              <a:cs typeface="맑은 고딕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71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baseline="-6944" sz="3000" spc="-52" b="1">
                <a:solidFill>
                  <a:srgbClr val="36487B"/>
                </a:solidFill>
                <a:latin typeface="맑은 고딕"/>
                <a:cs typeface="맑은 고딕"/>
              </a:rPr>
              <a:t>06</a:t>
            </a:r>
            <a:r>
              <a:rPr dirty="0" smtClean="0" baseline="-6944" sz="3000" spc="-240" b="1">
                <a:solidFill>
                  <a:srgbClr val="36487B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연금자산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을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추가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로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적립하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는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190" b="1">
                <a:solidFill>
                  <a:srgbClr val="231F20"/>
                </a:solidFill>
                <a:latin typeface="맑은 고딕"/>
                <a:cs typeface="맑은 고딕"/>
              </a:rPr>
              <a:t>방법(연금계좌)</a:t>
            </a:r>
            <a:endParaRPr sz="1400">
              <a:latin typeface="맑은 고딕"/>
              <a:cs typeface="맑은 고딕"/>
            </a:endParaRPr>
          </a:p>
          <a:p>
            <a:pPr>
              <a:lnSpc>
                <a:spcPts val="550"/>
              </a:lnSpc>
              <a:spcBef>
                <a:spcPts val="25"/>
              </a:spcBef>
            </a:pPr>
            <a:endParaRPr sz="550"/>
          </a:p>
          <a:p>
            <a:pPr marL="367665" marR="1291590" indent="-355600">
              <a:lnSpc>
                <a:spcPts val="4370"/>
              </a:lnSpc>
            </a:pPr>
            <a:r>
              <a:rPr dirty="0" smtClean="0" baseline="-6944" sz="3000" spc="-52" b="1">
                <a:solidFill>
                  <a:srgbClr val="36487B"/>
                </a:solidFill>
                <a:latin typeface="맑은 고딕"/>
                <a:cs typeface="맑은 고딕"/>
              </a:rPr>
              <a:t>07</a:t>
            </a:r>
            <a:r>
              <a:rPr dirty="0" smtClean="0" baseline="-6944" sz="3000" spc="-240" b="1">
                <a:solidFill>
                  <a:srgbClr val="36487B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와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근로자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120" b="1">
                <a:solidFill>
                  <a:srgbClr val="231F20"/>
                </a:solidFill>
                <a:latin typeface="맑은 고딕"/>
                <a:cs typeface="맑은 고딕"/>
              </a:rPr>
              <a:t>3</a:t>
            </a:r>
            <a:r>
              <a:rPr dirty="0" smtClean="0" sz="1400" spc="-140" b="1">
                <a:solidFill>
                  <a:srgbClr val="231F20"/>
                </a:solidFill>
                <a:latin typeface="맑은 고딕"/>
                <a:cs typeface="맑은 고딕"/>
              </a:rPr>
              <a:t>층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연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관</a:t>
            </a:r>
            <a:r>
              <a:rPr dirty="0" smtClean="0" sz="1400" spc="-185" b="1">
                <a:solidFill>
                  <a:srgbClr val="231F20"/>
                </a:solidFill>
                <a:latin typeface="맑은 고딕"/>
                <a:cs typeface="맑은 고딕"/>
              </a:rPr>
              <a:t>리</a:t>
            </a:r>
            <a:r>
              <a:rPr dirty="0" smtClean="0" sz="1400" spc="-16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125" b="1">
                <a:solidFill>
                  <a:srgbClr val="231F20"/>
                </a:solidFill>
                <a:latin typeface="맑은 고딕"/>
                <a:cs typeface="맑은 고딕"/>
              </a:rPr>
              <a:t>해법(Solution)</a:t>
            </a:r>
            <a:r>
              <a:rPr dirty="0" smtClean="0" sz="1400" spc="-9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00" spc="-220" b="1">
                <a:solidFill>
                  <a:srgbClr val="231F20"/>
                </a:solidFill>
                <a:latin typeface="맑은 고딕"/>
                <a:cs typeface="맑은 고딕"/>
              </a:rPr>
              <a:t>부록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619995" y="8539001"/>
            <a:ext cx="306095" cy="556209"/>
          </a:xfrm>
          <a:custGeom>
            <a:avLst/>
            <a:gdLst/>
            <a:ahLst/>
            <a:cxnLst/>
            <a:rect l="l" t="t" r="r" b="b"/>
            <a:pathLst>
              <a:path w="306095" h="556209">
                <a:moveTo>
                  <a:pt x="305422" y="0"/>
                </a:moveTo>
                <a:lnTo>
                  <a:pt x="685" y="192023"/>
                </a:lnTo>
                <a:lnTo>
                  <a:pt x="0" y="556209"/>
                </a:lnTo>
                <a:lnTo>
                  <a:pt x="306095" y="370801"/>
                </a:lnTo>
                <a:lnTo>
                  <a:pt x="305422" y="0"/>
                </a:lnTo>
                <a:close/>
              </a:path>
            </a:pathLst>
          </a:custGeom>
          <a:solidFill>
            <a:srgbClr val="37487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750620" y="8744401"/>
            <a:ext cx="62852" cy="51181"/>
          </a:xfrm>
          <a:custGeom>
            <a:avLst/>
            <a:gdLst/>
            <a:ahLst/>
            <a:cxnLst/>
            <a:rect l="l" t="t" r="r" b="b"/>
            <a:pathLst>
              <a:path w="62852" h="51180">
                <a:moveTo>
                  <a:pt x="62852" y="15265"/>
                </a:moveTo>
                <a:lnTo>
                  <a:pt x="0" y="15265"/>
                </a:lnTo>
                <a:lnTo>
                  <a:pt x="0" y="51181"/>
                </a:lnTo>
                <a:lnTo>
                  <a:pt x="62852" y="51181"/>
                </a:lnTo>
                <a:lnTo>
                  <a:pt x="62852" y="15265"/>
                </a:lnTo>
                <a:close/>
              </a:path>
              <a:path w="62852" h="51180">
                <a:moveTo>
                  <a:pt x="40792" y="0"/>
                </a:moveTo>
                <a:lnTo>
                  <a:pt x="22059" y="0"/>
                </a:lnTo>
                <a:lnTo>
                  <a:pt x="14236" y="6527"/>
                </a:lnTo>
                <a:lnTo>
                  <a:pt x="12204" y="15265"/>
                </a:lnTo>
                <a:lnTo>
                  <a:pt x="50647" y="15265"/>
                </a:lnTo>
                <a:lnTo>
                  <a:pt x="48615" y="6527"/>
                </a:lnTo>
                <a:lnTo>
                  <a:pt x="407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1682313" y="8766798"/>
            <a:ext cx="199466" cy="206603"/>
          </a:xfrm>
          <a:custGeom>
            <a:avLst/>
            <a:gdLst/>
            <a:ahLst/>
            <a:cxnLst/>
            <a:rect l="l" t="t" r="r" b="b"/>
            <a:pathLst>
              <a:path w="199466" h="206603">
                <a:moveTo>
                  <a:pt x="54394" y="0"/>
                </a:moveTo>
                <a:lnTo>
                  <a:pt x="4851" y="0"/>
                </a:lnTo>
                <a:lnTo>
                  <a:pt x="0" y="4851"/>
                </a:lnTo>
                <a:lnTo>
                  <a:pt x="0" y="201752"/>
                </a:lnTo>
                <a:lnTo>
                  <a:pt x="4851" y="206603"/>
                </a:lnTo>
                <a:lnTo>
                  <a:pt x="194627" y="206603"/>
                </a:lnTo>
                <a:lnTo>
                  <a:pt x="199466" y="201752"/>
                </a:lnTo>
                <a:lnTo>
                  <a:pt x="199466" y="184950"/>
                </a:lnTo>
                <a:lnTo>
                  <a:pt x="21640" y="184950"/>
                </a:lnTo>
                <a:lnTo>
                  <a:pt x="21640" y="21653"/>
                </a:lnTo>
                <a:lnTo>
                  <a:pt x="54394" y="21653"/>
                </a:lnTo>
                <a:lnTo>
                  <a:pt x="54394" y="0"/>
                </a:lnTo>
                <a:close/>
              </a:path>
              <a:path w="199466" h="206603">
                <a:moveTo>
                  <a:pt x="194627" y="0"/>
                </a:moveTo>
                <a:lnTo>
                  <a:pt x="145072" y="0"/>
                </a:lnTo>
                <a:lnTo>
                  <a:pt x="145072" y="21653"/>
                </a:lnTo>
                <a:lnTo>
                  <a:pt x="177825" y="21653"/>
                </a:lnTo>
                <a:lnTo>
                  <a:pt x="177825" y="184950"/>
                </a:lnTo>
                <a:lnTo>
                  <a:pt x="199466" y="184950"/>
                </a:lnTo>
                <a:lnTo>
                  <a:pt x="199466" y="4851"/>
                </a:lnTo>
                <a:lnTo>
                  <a:pt x="1946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732216" y="8823411"/>
            <a:ext cx="99656" cy="15265"/>
          </a:xfrm>
          <a:custGeom>
            <a:avLst/>
            <a:gdLst/>
            <a:ahLst/>
            <a:cxnLst/>
            <a:rect l="l" t="t" r="r" b="b"/>
            <a:pathLst>
              <a:path w="99656" h="15265">
                <a:moveTo>
                  <a:pt x="96240" y="0"/>
                </a:moveTo>
                <a:lnTo>
                  <a:pt x="3416" y="0"/>
                </a:lnTo>
                <a:lnTo>
                  <a:pt x="0" y="3416"/>
                </a:lnTo>
                <a:lnTo>
                  <a:pt x="0" y="11849"/>
                </a:lnTo>
                <a:lnTo>
                  <a:pt x="3416" y="15265"/>
                </a:lnTo>
                <a:lnTo>
                  <a:pt x="96240" y="15265"/>
                </a:lnTo>
                <a:lnTo>
                  <a:pt x="99656" y="11849"/>
                </a:lnTo>
                <a:lnTo>
                  <a:pt x="99656" y="3416"/>
                </a:lnTo>
                <a:lnTo>
                  <a:pt x="96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732220" y="8862916"/>
            <a:ext cx="99656" cy="15265"/>
          </a:xfrm>
          <a:custGeom>
            <a:avLst/>
            <a:gdLst/>
            <a:ahLst/>
            <a:cxnLst/>
            <a:rect l="l" t="t" r="r" b="b"/>
            <a:pathLst>
              <a:path w="99656" h="15265">
                <a:moveTo>
                  <a:pt x="96240" y="0"/>
                </a:moveTo>
                <a:lnTo>
                  <a:pt x="3416" y="0"/>
                </a:lnTo>
                <a:lnTo>
                  <a:pt x="0" y="3416"/>
                </a:lnTo>
                <a:lnTo>
                  <a:pt x="0" y="11849"/>
                </a:lnTo>
                <a:lnTo>
                  <a:pt x="3416" y="15265"/>
                </a:lnTo>
                <a:lnTo>
                  <a:pt x="96240" y="15265"/>
                </a:lnTo>
                <a:lnTo>
                  <a:pt x="99656" y="11849"/>
                </a:lnTo>
                <a:lnTo>
                  <a:pt x="99656" y="3416"/>
                </a:lnTo>
                <a:lnTo>
                  <a:pt x="96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1732221" y="8902423"/>
            <a:ext cx="99656" cy="15265"/>
          </a:xfrm>
          <a:custGeom>
            <a:avLst/>
            <a:gdLst/>
            <a:ahLst/>
            <a:cxnLst/>
            <a:rect l="l" t="t" r="r" b="b"/>
            <a:pathLst>
              <a:path w="99656" h="15265">
                <a:moveTo>
                  <a:pt x="96240" y="0"/>
                </a:moveTo>
                <a:lnTo>
                  <a:pt x="3416" y="0"/>
                </a:lnTo>
                <a:lnTo>
                  <a:pt x="0" y="3416"/>
                </a:lnTo>
                <a:lnTo>
                  <a:pt x="0" y="11849"/>
                </a:lnTo>
                <a:lnTo>
                  <a:pt x="3416" y="15265"/>
                </a:lnTo>
                <a:lnTo>
                  <a:pt x="96240" y="15265"/>
                </a:lnTo>
                <a:lnTo>
                  <a:pt x="99656" y="11849"/>
                </a:lnTo>
                <a:lnTo>
                  <a:pt x="99656" y="3416"/>
                </a:lnTo>
                <a:lnTo>
                  <a:pt x="96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992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7299" y="765124"/>
            <a:ext cx="1520190" cy="2000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>
                <a:solidFill>
                  <a:srgbClr val="BCBEC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퇴직연금제도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교육</a:t>
            </a:r>
            <a:endParaRPr sz="1200">
              <a:latin typeface="Source Han Sans K Regular"/>
              <a:cs typeface="Source Han Sans K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957" y="0"/>
            <a:ext cx="395707" cy="752456"/>
          </a:xfrm>
          <a:custGeom>
            <a:avLst/>
            <a:gdLst/>
            <a:ahLst/>
            <a:cxnLst/>
            <a:rect l="l" t="t" r="r" b="b"/>
            <a:pathLst>
              <a:path w="395707" h="752456">
                <a:moveTo>
                  <a:pt x="0" y="0"/>
                </a:moveTo>
                <a:lnTo>
                  <a:pt x="395707" y="752456"/>
                </a:lnTo>
              </a:path>
            </a:pathLst>
          </a:custGeom>
          <a:ln w="6349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26326" y="698934"/>
            <a:ext cx="66852" cy="53530"/>
          </a:xfrm>
          <a:custGeom>
            <a:avLst/>
            <a:gdLst/>
            <a:ahLst/>
            <a:cxnLst/>
            <a:rect l="l" t="t" r="r" b="b"/>
            <a:pathLst>
              <a:path w="66852" h="53530">
                <a:moveTo>
                  <a:pt x="66852" y="0"/>
                </a:moveTo>
                <a:lnTo>
                  <a:pt x="52336" y="53530"/>
                </a:lnTo>
                <a:lnTo>
                  <a:pt x="0" y="35153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9059" y="801060"/>
            <a:ext cx="269497" cy="269723"/>
          </a:xfrm>
          <a:custGeom>
            <a:avLst/>
            <a:gdLst/>
            <a:ahLst/>
            <a:cxnLst/>
            <a:rect l="l" t="t" r="r" b="b"/>
            <a:pathLst>
              <a:path w="269497" h="269723">
                <a:moveTo>
                  <a:pt x="258418" y="223953"/>
                </a:moveTo>
                <a:lnTo>
                  <a:pt x="178976" y="223953"/>
                </a:lnTo>
                <a:lnTo>
                  <a:pt x="227921" y="263078"/>
                </a:lnTo>
                <a:lnTo>
                  <a:pt x="238573" y="269340"/>
                </a:lnTo>
                <a:lnTo>
                  <a:pt x="250544" y="269723"/>
                </a:lnTo>
                <a:lnTo>
                  <a:pt x="261500" y="264227"/>
                </a:lnTo>
                <a:lnTo>
                  <a:pt x="268458" y="253265"/>
                </a:lnTo>
                <a:lnTo>
                  <a:pt x="269497" y="241450"/>
                </a:lnTo>
                <a:lnTo>
                  <a:pt x="264832" y="230655"/>
                </a:lnTo>
                <a:lnTo>
                  <a:pt x="262732" y="228267"/>
                </a:lnTo>
                <a:lnTo>
                  <a:pt x="258418" y="223953"/>
                </a:lnTo>
                <a:close/>
              </a:path>
              <a:path w="269497" h="269723">
                <a:moveTo>
                  <a:pt x="129177" y="0"/>
                </a:moveTo>
                <a:lnTo>
                  <a:pt x="83474" y="6843"/>
                </a:lnTo>
                <a:lnTo>
                  <a:pt x="45850" y="26231"/>
                </a:lnTo>
                <a:lnTo>
                  <a:pt x="18179" y="55680"/>
                </a:lnTo>
                <a:lnTo>
                  <a:pt x="2331" y="92711"/>
                </a:lnTo>
                <a:lnTo>
                  <a:pt x="0" y="106310"/>
                </a:lnTo>
                <a:lnTo>
                  <a:pt x="641" y="122782"/>
                </a:lnTo>
                <a:lnTo>
                  <a:pt x="11445" y="166965"/>
                </a:lnTo>
                <a:lnTo>
                  <a:pt x="33712" y="202068"/>
                </a:lnTo>
                <a:lnTo>
                  <a:pt x="65058" y="226510"/>
                </a:lnTo>
                <a:lnTo>
                  <a:pt x="103099" y="238712"/>
                </a:lnTo>
                <a:lnTo>
                  <a:pt x="116855" y="239786"/>
                </a:lnTo>
                <a:lnTo>
                  <a:pt x="130821" y="239115"/>
                </a:lnTo>
                <a:lnTo>
                  <a:pt x="143998" y="237124"/>
                </a:lnTo>
                <a:lnTo>
                  <a:pt x="156404" y="233885"/>
                </a:lnTo>
                <a:lnTo>
                  <a:pt x="168058" y="229470"/>
                </a:lnTo>
                <a:lnTo>
                  <a:pt x="178976" y="223953"/>
                </a:lnTo>
                <a:lnTo>
                  <a:pt x="258418" y="223953"/>
                </a:lnTo>
                <a:lnTo>
                  <a:pt x="243694" y="209230"/>
                </a:lnTo>
                <a:lnTo>
                  <a:pt x="119361" y="209230"/>
                </a:lnTo>
                <a:lnTo>
                  <a:pt x="104796" y="208051"/>
                </a:lnTo>
                <a:lnTo>
                  <a:pt x="66352" y="191855"/>
                </a:lnTo>
                <a:lnTo>
                  <a:pt x="39692" y="160578"/>
                </a:lnTo>
                <a:lnTo>
                  <a:pt x="30947" y="133828"/>
                </a:lnTo>
                <a:lnTo>
                  <a:pt x="31666" y="116849"/>
                </a:lnTo>
                <a:lnTo>
                  <a:pt x="44942" y="73888"/>
                </a:lnTo>
                <a:lnTo>
                  <a:pt x="71746" y="44532"/>
                </a:lnTo>
                <a:lnTo>
                  <a:pt x="108031" y="30889"/>
                </a:lnTo>
                <a:lnTo>
                  <a:pt x="199348" y="30889"/>
                </a:lnTo>
                <a:lnTo>
                  <a:pt x="192541" y="24854"/>
                </a:lnTo>
                <a:lnTo>
                  <a:pt x="181387" y="17055"/>
                </a:lnTo>
                <a:lnTo>
                  <a:pt x="169376" y="10586"/>
                </a:lnTo>
                <a:lnTo>
                  <a:pt x="156606" y="5531"/>
                </a:lnTo>
                <a:lnTo>
                  <a:pt x="143174" y="1974"/>
                </a:lnTo>
                <a:lnTo>
                  <a:pt x="129177" y="0"/>
                </a:lnTo>
                <a:close/>
              </a:path>
              <a:path w="269497" h="269723">
                <a:moveTo>
                  <a:pt x="199348" y="30889"/>
                </a:moveTo>
                <a:lnTo>
                  <a:pt x="108031" y="30889"/>
                </a:lnTo>
                <a:lnTo>
                  <a:pt x="124575" y="31739"/>
                </a:lnTo>
                <a:lnTo>
                  <a:pt x="139932" y="34588"/>
                </a:lnTo>
                <a:lnTo>
                  <a:pt x="177906" y="53575"/>
                </a:lnTo>
                <a:lnTo>
                  <a:pt x="201719" y="84949"/>
                </a:lnTo>
                <a:lnTo>
                  <a:pt x="208443" y="110670"/>
                </a:lnTo>
                <a:lnTo>
                  <a:pt x="207498" y="126846"/>
                </a:lnTo>
                <a:lnTo>
                  <a:pt x="193058" y="168255"/>
                </a:lnTo>
                <a:lnTo>
                  <a:pt x="164597" y="196632"/>
                </a:lnTo>
                <a:lnTo>
                  <a:pt x="126473" y="208950"/>
                </a:lnTo>
                <a:lnTo>
                  <a:pt x="119361" y="209230"/>
                </a:lnTo>
                <a:lnTo>
                  <a:pt x="243694" y="209230"/>
                </a:lnTo>
                <a:lnTo>
                  <a:pt x="219882" y="185417"/>
                </a:lnTo>
                <a:lnTo>
                  <a:pt x="226212" y="174557"/>
                </a:lnTo>
                <a:lnTo>
                  <a:pt x="231402" y="163015"/>
                </a:lnTo>
                <a:lnTo>
                  <a:pt x="235373" y="150866"/>
                </a:lnTo>
                <a:lnTo>
                  <a:pt x="238048" y="138188"/>
                </a:lnTo>
                <a:lnTo>
                  <a:pt x="239348" y="125056"/>
                </a:lnTo>
                <a:lnTo>
                  <a:pt x="238526" y="109639"/>
                </a:lnTo>
                <a:lnTo>
                  <a:pt x="226665" y="67674"/>
                </a:lnTo>
                <a:lnTo>
                  <a:pt x="202744" y="33900"/>
                </a:lnTo>
                <a:lnTo>
                  <a:pt x="199348" y="30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79105" y="851456"/>
            <a:ext cx="75996" cy="75984"/>
          </a:xfrm>
          <a:custGeom>
            <a:avLst/>
            <a:gdLst/>
            <a:ahLst/>
            <a:cxnLst/>
            <a:rect l="l" t="t" r="r" b="b"/>
            <a:pathLst>
              <a:path w="75996" h="75984">
                <a:moveTo>
                  <a:pt x="72999" y="0"/>
                </a:moveTo>
                <a:lnTo>
                  <a:pt x="69316" y="0"/>
                </a:lnTo>
                <a:lnTo>
                  <a:pt x="54874" y="1513"/>
                </a:lnTo>
                <a:lnTo>
                  <a:pt x="18975" y="21713"/>
                </a:lnTo>
                <a:lnTo>
                  <a:pt x="789" y="58842"/>
                </a:lnTo>
                <a:lnTo>
                  <a:pt x="0" y="72999"/>
                </a:lnTo>
                <a:lnTo>
                  <a:pt x="2997" y="75984"/>
                </a:lnTo>
                <a:lnTo>
                  <a:pt x="10363" y="75984"/>
                </a:lnTo>
                <a:lnTo>
                  <a:pt x="13360" y="72999"/>
                </a:lnTo>
                <a:lnTo>
                  <a:pt x="13360" y="69316"/>
                </a:lnTo>
                <a:lnTo>
                  <a:pt x="15219" y="54984"/>
                </a:lnTo>
                <a:lnTo>
                  <a:pt x="39266" y="22119"/>
                </a:lnTo>
                <a:lnTo>
                  <a:pt x="72999" y="13347"/>
                </a:lnTo>
                <a:lnTo>
                  <a:pt x="75996" y="10363"/>
                </a:lnTo>
                <a:lnTo>
                  <a:pt x="75996" y="2984"/>
                </a:lnTo>
                <a:lnTo>
                  <a:pt x="72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46000" y="1713141"/>
            <a:ext cx="5807999" cy="3810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51999" y="6159144"/>
            <a:ext cx="5867989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4181995" y="9760102"/>
            <a:ext cx="2267991" cy="1848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4643996" y="5235003"/>
            <a:ext cx="2123998" cy="2280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634299" y="728173"/>
            <a:ext cx="131381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도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현황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21582" y="10225785"/>
            <a:ext cx="11683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405" y="1713141"/>
            <a:ext cx="5788593" cy="3810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46708" y="6231649"/>
            <a:ext cx="5849351" cy="37374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29059" y="801060"/>
            <a:ext cx="269497" cy="269723"/>
          </a:xfrm>
          <a:custGeom>
            <a:avLst/>
            <a:gdLst/>
            <a:ahLst/>
            <a:cxnLst/>
            <a:rect l="l" t="t" r="r" b="b"/>
            <a:pathLst>
              <a:path w="269497" h="269723">
                <a:moveTo>
                  <a:pt x="258418" y="223953"/>
                </a:moveTo>
                <a:lnTo>
                  <a:pt x="178976" y="223953"/>
                </a:lnTo>
                <a:lnTo>
                  <a:pt x="227921" y="263078"/>
                </a:lnTo>
                <a:lnTo>
                  <a:pt x="238573" y="269340"/>
                </a:lnTo>
                <a:lnTo>
                  <a:pt x="250544" y="269723"/>
                </a:lnTo>
                <a:lnTo>
                  <a:pt x="261500" y="264227"/>
                </a:lnTo>
                <a:lnTo>
                  <a:pt x="268458" y="253265"/>
                </a:lnTo>
                <a:lnTo>
                  <a:pt x="269497" y="241450"/>
                </a:lnTo>
                <a:lnTo>
                  <a:pt x="264832" y="230655"/>
                </a:lnTo>
                <a:lnTo>
                  <a:pt x="262732" y="228267"/>
                </a:lnTo>
                <a:lnTo>
                  <a:pt x="258418" y="223953"/>
                </a:lnTo>
                <a:close/>
              </a:path>
              <a:path w="269497" h="269723">
                <a:moveTo>
                  <a:pt x="129177" y="0"/>
                </a:moveTo>
                <a:lnTo>
                  <a:pt x="83474" y="6843"/>
                </a:lnTo>
                <a:lnTo>
                  <a:pt x="45850" y="26231"/>
                </a:lnTo>
                <a:lnTo>
                  <a:pt x="18179" y="55680"/>
                </a:lnTo>
                <a:lnTo>
                  <a:pt x="2331" y="92711"/>
                </a:lnTo>
                <a:lnTo>
                  <a:pt x="0" y="106310"/>
                </a:lnTo>
                <a:lnTo>
                  <a:pt x="641" y="122782"/>
                </a:lnTo>
                <a:lnTo>
                  <a:pt x="11445" y="166965"/>
                </a:lnTo>
                <a:lnTo>
                  <a:pt x="33712" y="202068"/>
                </a:lnTo>
                <a:lnTo>
                  <a:pt x="65058" y="226510"/>
                </a:lnTo>
                <a:lnTo>
                  <a:pt x="103099" y="238712"/>
                </a:lnTo>
                <a:lnTo>
                  <a:pt x="116855" y="239786"/>
                </a:lnTo>
                <a:lnTo>
                  <a:pt x="130821" y="239115"/>
                </a:lnTo>
                <a:lnTo>
                  <a:pt x="143998" y="237124"/>
                </a:lnTo>
                <a:lnTo>
                  <a:pt x="156404" y="233885"/>
                </a:lnTo>
                <a:lnTo>
                  <a:pt x="168058" y="229470"/>
                </a:lnTo>
                <a:lnTo>
                  <a:pt x="178976" y="223953"/>
                </a:lnTo>
                <a:lnTo>
                  <a:pt x="258418" y="223953"/>
                </a:lnTo>
                <a:lnTo>
                  <a:pt x="243694" y="209230"/>
                </a:lnTo>
                <a:lnTo>
                  <a:pt x="119361" y="209230"/>
                </a:lnTo>
                <a:lnTo>
                  <a:pt x="104796" y="208051"/>
                </a:lnTo>
                <a:lnTo>
                  <a:pt x="66352" y="191855"/>
                </a:lnTo>
                <a:lnTo>
                  <a:pt x="39692" y="160578"/>
                </a:lnTo>
                <a:lnTo>
                  <a:pt x="30947" y="133828"/>
                </a:lnTo>
                <a:lnTo>
                  <a:pt x="31666" y="116849"/>
                </a:lnTo>
                <a:lnTo>
                  <a:pt x="44942" y="73888"/>
                </a:lnTo>
                <a:lnTo>
                  <a:pt x="71746" y="44532"/>
                </a:lnTo>
                <a:lnTo>
                  <a:pt x="108031" y="30889"/>
                </a:lnTo>
                <a:lnTo>
                  <a:pt x="199348" y="30889"/>
                </a:lnTo>
                <a:lnTo>
                  <a:pt x="192541" y="24854"/>
                </a:lnTo>
                <a:lnTo>
                  <a:pt x="181387" y="17055"/>
                </a:lnTo>
                <a:lnTo>
                  <a:pt x="169376" y="10586"/>
                </a:lnTo>
                <a:lnTo>
                  <a:pt x="156606" y="5531"/>
                </a:lnTo>
                <a:lnTo>
                  <a:pt x="143174" y="1974"/>
                </a:lnTo>
                <a:lnTo>
                  <a:pt x="129177" y="0"/>
                </a:lnTo>
                <a:close/>
              </a:path>
              <a:path w="269497" h="269723">
                <a:moveTo>
                  <a:pt x="199348" y="30889"/>
                </a:moveTo>
                <a:lnTo>
                  <a:pt x="108031" y="30889"/>
                </a:lnTo>
                <a:lnTo>
                  <a:pt x="124575" y="31739"/>
                </a:lnTo>
                <a:lnTo>
                  <a:pt x="139932" y="34588"/>
                </a:lnTo>
                <a:lnTo>
                  <a:pt x="177906" y="53575"/>
                </a:lnTo>
                <a:lnTo>
                  <a:pt x="201719" y="84949"/>
                </a:lnTo>
                <a:lnTo>
                  <a:pt x="208443" y="110670"/>
                </a:lnTo>
                <a:lnTo>
                  <a:pt x="207498" y="126846"/>
                </a:lnTo>
                <a:lnTo>
                  <a:pt x="193058" y="168255"/>
                </a:lnTo>
                <a:lnTo>
                  <a:pt x="164597" y="196632"/>
                </a:lnTo>
                <a:lnTo>
                  <a:pt x="126473" y="208950"/>
                </a:lnTo>
                <a:lnTo>
                  <a:pt x="119361" y="209230"/>
                </a:lnTo>
                <a:lnTo>
                  <a:pt x="243694" y="209230"/>
                </a:lnTo>
                <a:lnTo>
                  <a:pt x="219882" y="185417"/>
                </a:lnTo>
                <a:lnTo>
                  <a:pt x="226212" y="174557"/>
                </a:lnTo>
                <a:lnTo>
                  <a:pt x="231402" y="163015"/>
                </a:lnTo>
                <a:lnTo>
                  <a:pt x="235373" y="150866"/>
                </a:lnTo>
                <a:lnTo>
                  <a:pt x="238048" y="138188"/>
                </a:lnTo>
                <a:lnTo>
                  <a:pt x="239348" y="125056"/>
                </a:lnTo>
                <a:lnTo>
                  <a:pt x="238526" y="109639"/>
                </a:lnTo>
                <a:lnTo>
                  <a:pt x="226665" y="67674"/>
                </a:lnTo>
                <a:lnTo>
                  <a:pt x="202744" y="33900"/>
                </a:lnTo>
                <a:lnTo>
                  <a:pt x="199348" y="30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79105" y="851456"/>
            <a:ext cx="75996" cy="75984"/>
          </a:xfrm>
          <a:custGeom>
            <a:avLst/>
            <a:gdLst/>
            <a:ahLst/>
            <a:cxnLst/>
            <a:rect l="l" t="t" r="r" b="b"/>
            <a:pathLst>
              <a:path w="75996" h="75984">
                <a:moveTo>
                  <a:pt x="72999" y="0"/>
                </a:moveTo>
                <a:lnTo>
                  <a:pt x="69316" y="0"/>
                </a:lnTo>
                <a:lnTo>
                  <a:pt x="54874" y="1513"/>
                </a:lnTo>
                <a:lnTo>
                  <a:pt x="18975" y="21713"/>
                </a:lnTo>
                <a:lnTo>
                  <a:pt x="789" y="58842"/>
                </a:lnTo>
                <a:lnTo>
                  <a:pt x="0" y="72999"/>
                </a:lnTo>
                <a:lnTo>
                  <a:pt x="2997" y="75984"/>
                </a:lnTo>
                <a:lnTo>
                  <a:pt x="10363" y="75984"/>
                </a:lnTo>
                <a:lnTo>
                  <a:pt x="13360" y="72999"/>
                </a:lnTo>
                <a:lnTo>
                  <a:pt x="13360" y="69316"/>
                </a:lnTo>
                <a:lnTo>
                  <a:pt x="15219" y="54984"/>
                </a:lnTo>
                <a:lnTo>
                  <a:pt x="39266" y="22119"/>
                </a:lnTo>
                <a:lnTo>
                  <a:pt x="72999" y="13347"/>
                </a:lnTo>
                <a:lnTo>
                  <a:pt x="75996" y="10363"/>
                </a:lnTo>
                <a:lnTo>
                  <a:pt x="75996" y="2984"/>
                </a:lnTo>
                <a:lnTo>
                  <a:pt x="72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634299" y="728173"/>
            <a:ext cx="131381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도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현황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21582" y="10225785"/>
            <a:ext cx="11683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400" y="1713141"/>
            <a:ext cx="5788600" cy="3810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54202" y="6159144"/>
            <a:ext cx="5539397" cy="37813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29059" y="801060"/>
            <a:ext cx="269497" cy="269723"/>
          </a:xfrm>
          <a:custGeom>
            <a:avLst/>
            <a:gdLst/>
            <a:ahLst/>
            <a:cxnLst/>
            <a:rect l="l" t="t" r="r" b="b"/>
            <a:pathLst>
              <a:path w="269497" h="269723">
                <a:moveTo>
                  <a:pt x="258418" y="223953"/>
                </a:moveTo>
                <a:lnTo>
                  <a:pt x="178976" y="223953"/>
                </a:lnTo>
                <a:lnTo>
                  <a:pt x="227921" y="263078"/>
                </a:lnTo>
                <a:lnTo>
                  <a:pt x="238573" y="269340"/>
                </a:lnTo>
                <a:lnTo>
                  <a:pt x="250544" y="269723"/>
                </a:lnTo>
                <a:lnTo>
                  <a:pt x="261500" y="264227"/>
                </a:lnTo>
                <a:lnTo>
                  <a:pt x="268458" y="253265"/>
                </a:lnTo>
                <a:lnTo>
                  <a:pt x="269497" y="241450"/>
                </a:lnTo>
                <a:lnTo>
                  <a:pt x="264832" y="230655"/>
                </a:lnTo>
                <a:lnTo>
                  <a:pt x="262732" y="228267"/>
                </a:lnTo>
                <a:lnTo>
                  <a:pt x="258418" y="223953"/>
                </a:lnTo>
                <a:close/>
              </a:path>
              <a:path w="269497" h="269723">
                <a:moveTo>
                  <a:pt x="129177" y="0"/>
                </a:moveTo>
                <a:lnTo>
                  <a:pt x="83474" y="6843"/>
                </a:lnTo>
                <a:lnTo>
                  <a:pt x="45850" y="26231"/>
                </a:lnTo>
                <a:lnTo>
                  <a:pt x="18179" y="55680"/>
                </a:lnTo>
                <a:lnTo>
                  <a:pt x="2331" y="92711"/>
                </a:lnTo>
                <a:lnTo>
                  <a:pt x="0" y="106310"/>
                </a:lnTo>
                <a:lnTo>
                  <a:pt x="641" y="122782"/>
                </a:lnTo>
                <a:lnTo>
                  <a:pt x="11445" y="166965"/>
                </a:lnTo>
                <a:lnTo>
                  <a:pt x="33712" y="202068"/>
                </a:lnTo>
                <a:lnTo>
                  <a:pt x="65058" y="226510"/>
                </a:lnTo>
                <a:lnTo>
                  <a:pt x="103099" y="238712"/>
                </a:lnTo>
                <a:lnTo>
                  <a:pt x="116855" y="239786"/>
                </a:lnTo>
                <a:lnTo>
                  <a:pt x="130821" y="239115"/>
                </a:lnTo>
                <a:lnTo>
                  <a:pt x="143998" y="237124"/>
                </a:lnTo>
                <a:lnTo>
                  <a:pt x="156404" y="233885"/>
                </a:lnTo>
                <a:lnTo>
                  <a:pt x="168058" y="229470"/>
                </a:lnTo>
                <a:lnTo>
                  <a:pt x="178976" y="223953"/>
                </a:lnTo>
                <a:lnTo>
                  <a:pt x="258418" y="223953"/>
                </a:lnTo>
                <a:lnTo>
                  <a:pt x="243694" y="209230"/>
                </a:lnTo>
                <a:lnTo>
                  <a:pt x="119361" y="209230"/>
                </a:lnTo>
                <a:lnTo>
                  <a:pt x="104796" y="208051"/>
                </a:lnTo>
                <a:lnTo>
                  <a:pt x="66352" y="191855"/>
                </a:lnTo>
                <a:lnTo>
                  <a:pt x="39692" y="160578"/>
                </a:lnTo>
                <a:lnTo>
                  <a:pt x="30947" y="133828"/>
                </a:lnTo>
                <a:lnTo>
                  <a:pt x="31666" y="116849"/>
                </a:lnTo>
                <a:lnTo>
                  <a:pt x="44942" y="73888"/>
                </a:lnTo>
                <a:lnTo>
                  <a:pt x="71746" y="44532"/>
                </a:lnTo>
                <a:lnTo>
                  <a:pt x="108031" y="30889"/>
                </a:lnTo>
                <a:lnTo>
                  <a:pt x="199348" y="30889"/>
                </a:lnTo>
                <a:lnTo>
                  <a:pt x="192541" y="24854"/>
                </a:lnTo>
                <a:lnTo>
                  <a:pt x="181387" y="17055"/>
                </a:lnTo>
                <a:lnTo>
                  <a:pt x="169376" y="10586"/>
                </a:lnTo>
                <a:lnTo>
                  <a:pt x="156606" y="5531"/>
                </a:lnTo>
                <a:lnTo>
                  <a:pt x="143174" y="1974"/>
                </a:lnTo>
                <a:lnTo>
                  <a:pt x="129177" y="0"/>
                </a:lnTo>
                <a:close/>
              </a:path>
              <a:path w="269497" h="269723">
                <a:moveTo>
                  <a:pt x="199348" y="30889"/>
                </a:moveTo>
                <a:lnTo>
                  <a:pt x="108031" y="30889"/>
                </a:lnTo>
                <a:lnTo>
                  <a:pt x="124575" y="31739"/>
                </a:lnTo>
                <a:lnTo>
                  <a:pt x="139932" y="34588"/>
                </a:lnTo>
                <a:lnTo>
                  <a:pt x="177906" y="53575"/>
                </a:lnTo>
                <a:lnTo>
                  <a:pt x="201719" y="84949"/>
                </a:lnTo>
                <a:lnTo>
                  <a:pt x="208443" y="110670"/>
                </a:lnTo>
                <a:lnTo>
                  <a:pt x="207498" y="126846"/>
                </a:lnTo>
                <a:lnTo>
                  <a:pt x="193058" y="168255"/>
                </a:lnTo>
                <a:lnTo>
                  <a:pt x="164597" y="196632"/>
                </a:lnTo>
                <a:lnTo>
                  <a:pt x="126473" y="208950"/>
                </a:lnTo>
                <a:lnTo>
                  <a:pt x="119361" y="209230"/>
                </a:lnTo>
                <a:lnTo>
                  <a:pt x="243694" y="209230"/>
                </a:lnTo>
                <a:lnTo>
                  <a:pt x="219882" y="185417"/>
                </a:lnTo>
                <a:lnTo>
                  <a:pt x="226212" y="174557"/>
                </a:lnTo>
                <a:lnTo>
                  <a:pt x="231402" y="163015"/>
                </a:lnTo>
                <a:lnTo>
                  <a:pt x="235373" y="150866"/>
                </a:lnTo>
                <a:lnTo>
                  <a:pt x="238048" y="138188"/>
                </a:lnTo>
                <a:lnTo>
                  <a:pt x="239348" y="125056"/>
                </a:lnTo>
                <a:lnTo>
                  <a:pt x="238526" y="109639"/>
                </a:lnTo>
                <a:lnTo>
                  <a:pt x="226665" y="67674"/>
                </a:lnTo>
                <a:lnTo>
                  <a:pt x="202744" y="33900"/>
                </a:lnTo>
                <a:lnTo>
                  <a:pt x="199348" y="30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79105" y="851456"/>
            <a:ext cx="75996" cy="75984"/>
          </a:xfrm>
          <a:custGeom>
            <a:avLst/>
            <a:gdLst/>
            <a:ahLst/>
            <a:cxnLst/>
            <a:rect l="l" t="t" r="r" b="b"/>
            <a:pathLst>
              <a:path w="75996" h="75984">
                <a:moveTo>
                  <a:pt x="72999" y="0"/>
                </a:moveTo>
                <a:lnTo>
                  <a:pt x="69316" y="0"/>
                </a:lnTo>
                <a:lnTo>
                  <a:pt x="54874" y="1513"/>
                </a:lnTo>
                <a:lnTo>
                  <a:pt x="18975" y="21713"/>
                </a:lnTo>
                <a:lnTo>
                  <a:pt x="789" y="58842"/>
                </a:lnTo>
                <a:lnTo>
                  <a:pt x="0" y="72999"/>
                </a:lnTo>
                <a:lnTo>
                  <a:pt x="2997" y="75984"/>
                </a:lnTo>
                <a:lnTo>
                  <a:pt x="10363" y="75984"/>
                </a:lnTo>
                <a:lnTo>
                  <a:pt x="13360" y="72999"/>
                </a:lnTo>
                <a:lnTo>
                  <a:pt x="13360" y="69316"/>
                </a:lnTo>
                <a:lnTo>
                  <a:pt x="15219" y="54984"/>
                </a:lnTo>
                <a:lnTo>
                  <a:pt x="39266" y="22119"/>
                </a:lnTo>
                <a:lnTo>
                  <a:pt x="72999" y="13347"/>
                </a:lnTo>
                <a:lnTo>
                  <a:pt x="75996" y="10363"/>
                </a:lnTo>
                <a:lnTo>
                  <a:pt x="75996" y="2984"/>
                </a:lnTo>
                <a:lnTo>
                  <a:pt x="72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634299" y="728173"/>
            <a:ext cx="131381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도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현황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21582" y="10225785"/>
            <a:ext cx="11683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992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7299" y="765124"/>
            <a:ext cx="1520190" cy="2000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>
                <a:solidFill>
                  <a:srgbClr val="BCBEC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퇴직연금제도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교육</a:t>
            </a:r>
            <a:endParaRPr sz="1200">
              <a:latin typeface="Source Han Sans K Regular"/>
              <a:cs typeface="Source Han Sans K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957" y="0"/>
            <a:ext cx="395707" cy="752456"/>
          </a:xfrm>
          <a:custGeom>
            <a:avLst/>
            <a:gdLst/>
            <a:ahLst/>
            <a:cxnLst/>
            <a:rect l="l" t="t" r="r" b="b"/>
            <a:pathLst>
              <a:path w="395707" h="752456">
                <a:moveTo>
                  <a:pt x="0" y="0"/>
                </a:moveTo>
                <a:lnTo>
                  <a:pt x="395707" y="752456"/>
                </a:lnTo>
              </a:path>
            </a:pathLst>
          </a:custGeom>
          <a:ln w="6349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26326" y="698934"/>
            <a:ext cx="66852" cy="53530"/>
          </a:xfrm>
          <a:custGeom>
            <a:avLst/>
            <a:gdLst/>
            <a:ahLst/>
            <a:cxnLst/>
            <a:rect l="l" t="t" r="r" b="b"/>
            <a:pathLst>
              <a:path w="66852" h="53530">
                <a:moveTo>
                  <a:pt x="66852" y="0"/>
                </a:moveTo>
                <a:lnTo>
                  <a:pt x="52336" y="53530"/>
                </a:lnTo>
                <a:lnTo>
                  <a:pt x="0" y="35153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7400" y="1780303"/>
            <a:ext cx="5710587" cy="3721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238622"/>
            <a:ext cx="5442190" cy="3730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17394" y="684004"/>
            <a:ext cx="526415" cy="97345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3556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01</a:t>
            </a:r>
            <a:endParaRPr sz="2500">
              <a:latin typeface="맑은 고딕"/>
              <a:cs typeface="맑은 고딕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dirty="0" smtClean="0" sz="3500" spc="-65" b="1">
                <a:solidFill>
                  <a:srgbClr val="FFFFFF"/>
                </a:solidFill>
                <a:latin typeface="맑은 고딕"/>
                <a:cs typeface="맑은 고딕"/>
              </a:rPr>
              <a:t>01</a:t>
            </a:r>
            <a:endParaRPr sz="3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2661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퇴직연금제도개괄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1407" y="1807303"/>
            <a:ext cx="5506592" cy="37158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48804" y="6184622"/>
            <a:ext cx="5451195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01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2661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퇴직연금제도개괄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7400" y="1735302"/>
            <a:ext cx="5596592" cy="3787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93625"/>
            <a:ext cx="5442190" cy="3775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01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2661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퇴직연금제도개괄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1999" y="1713141"/>
            <a:ext cx="5645993" cy="3810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01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4299" y="728173"/>
            <a:ext cx="12661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퇴직연금제도개괄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992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7299" y="765124"/>
            <a:ext cx="1520190" cy="2000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>
                <a:solidFill>
                  <a:srgbClr val="BCBEC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퇴직연금제도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교육</a:t>
            </a:r>
            <a:endParaRPr sz="1200">
              <a:latin typeface="Source Han Sans K Regular"/>
              <a:cs typeface="Source Han Sans K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957" y="0"/>
            <a:ext cx="395707" cy="752456"/>
          </a:xfrm>
          <a:custGeom>
            <a:avLst/>
            <a:gdLst/>
            <a:ahLst/>
            <a:cxnLst/>
            <a:rect l="l" t="t" r="r" b="b"/>
            <a:pathLst>
              <a:path w="395707" h="752456">
                <a:moveTo>
                  <a:pt x="0" y="0"/>
                </a:moveTo>
                <a:lnTo>
                  <a:pt x="395707" y="752456"/>
                </a:lnTo>
              </a:path>
            </a:pathLst>
          </a:custGeom>
          <a:ln w="6349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26326" y="698934"/>
            <a:ext cx="66852" cy="53530"/>
          </a:xfrm>
          <a:custGeom>
            <a:avLst/>
            <a:gdLst/>
            <a:ahLst/>
            <a:cxnLst/>
            <a:rect l="l" t="t" r="r" b="b"/>
            <a:pathLst>
              <a:path w="66852" h="53530">
                <a:moveTo>
                  <a:pt x="66852" y="0"/>
                </a:moveTo>
                <a:lnTo>
                  <a:pt x="52336" y="53530"/>
                </a:lnTo>
                <a:lnTo>
                  <a:pt x="0" y="35153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6400" y="1780302"/>
            <a:ext cx="5710591" cy="3742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75629"/>
            <a:ext cx="5424194" cy="37935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02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4693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이해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19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7400" y="1735303"/>
            <a:ext cx="5326590" cy="3787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666000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48804" y="6184620"/>
            <a:ext cx="5442195" cy="37845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02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4693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이해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5002" y="1753302"/>
            <a:ext cx="5624997" cy="3769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84624"/>
            <a:ext cx="5442199" cy="3784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02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4693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이해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21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7852" y="1769544"/>
            <a:ext cx="5461147" cy="37536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84622"/>
            <a:ext cx="5442199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02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4693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이해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7407" y="1780311"/>
            <a:ext cx="5542592" cy="37428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84622"/>
            <a:ext cx="5442190" cy="3784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02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4693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이해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23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7407" y="1780303"/>
            <a:ext cx="5546191" cy="37200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48804" y="6175623"/>
            <a:ext cx="5442195" cy="3793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02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4693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이해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24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7407" y="1780302"/>
            <a:ext cx="5596592" cy="3673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48804" y="6175629"/>
            <a:ext cx="5544794" cy="37935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02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4693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이해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25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7400" y="1780300"/>
            <a:ext cx="5506587" cy="37428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02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4299" y="728173"/>
            <a:ext cx="146939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이해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26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992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7299" y="765124"/>
            <a:ext cx="1520190" cy="2000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>
                <a:solidFill>
                  <a:srgbClr val="BCBEC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퇴직연금제도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교육</a:t>
            </a:r>
            <a:endParaRPr sz="1200">
              <a:latin typeface="Source Han Sans K Regular"/>
              <a:cs typeface="Source Han Sans K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957" y="0"/>
            <a:ext cx="395707" cy="752456"/>
          </a:xfrm>
          <a:custGeom>
            <a:avLst/>
            <a:gdLst/>
            <a:ahLst/>
            <a:cxnLst/>
            <a:rect l="l" t="t" r="r" b="b"/>
            <a:pathLst>
              <a:path w="395707" h="752456">
                <a:moveTo>
                  <a:pt x="0" y="0"/>
                </a:moveTo>
                <a:lnTo>
                  <a:pt x="395707" y="752456"/>
                </a:lnTo>
              </a:path>
            </a:pathLst>
          </a:custGeom>
          <a:ln w="6349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26326" y="698934"/>
            <a:ext cx="66852" cy="53530"/>
          </a:xfrm>
          <a:custGeom>
            <a:avLst/>
            <a:gdLst/>
            <a:ahLst/>
            <a:cxnLst/>
            <a:rect l="l" t="t" r="r" b="b"/>
            <a:pathLst>
              <a:path w="66852" h="53530">
                <a:moveTo>
                  <a:pt x="66852" y="0"/>
                </a:moveTo>
                <a:lnTo>
                  <a:pt x="52336" y="53530"/>
                </a:lnTo>
                <a:lnTo>
                  <a:pt x="0" y="35153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403" y="1780302"/>
            <a:ext cx="5497596" cy="3742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84622"/>
            <a:ext cx="5442199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17394" y="684004"/>
            <a:ext cx="526415" cy="11626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3556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03</a:t>
            </a:r>
            <a:endParaRPr sz="2500">
              <a:latin typeface="맑은 고딕"/>
              <a:cs typeface="맑은 고딕"/>
            </a:endParaRPr>
          </a:p>
          <a:p>
            <a:pPr>
              <a:lnSpc>
                <a:spcPts val="750"/>
              </a:lnSpc>
              <a:spcBef>
                <a:spcPts val="6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 algn="ctr">
              <a:lnSpc>
                <a:spcPct val="100000"/>
              </a:lnSpc>
            </a:pPr>
            <a:r>
              <a:rPr dirty="0" smtClean="0" sz="3500" spc="-65" b="1">
                <a:solidFill>
                  <a:srgbClr val="FFFFFF"/>
                </a:solidFill>
                <a:latin typeface="맑은 고딕"/>
                <a:cs typeface="맑은 고딕"/>
              </a:rPr>
              <a:t>03</a:t>
            </a:r>
            <a:endParaRPr sz="3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379793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25" b="1">
                <a:solidFill>
                  <a:srgbClr val="231F20"/>
                </a:solidFill>
                <a:latin typeface="맑은 고딕"/>
                <a:cs typeface="맑은 고딕"/>
              </a:rPr>
              <a:t>퇴직연금사업자(금융회사</a:t>
            </a:r>
            <a:r>
              <a:rPr dirty="0" smtClean="0" sz="1450" spc="-70" b="1">
                <a:solidFill>
                  <a:srgbClr val="231F20"/>
                </a:solidFill>
                <a:latin typeface="맑은 고딕"/>
                <a:cs typeface="맑은 고딕"/>
              </a:rPr>
              <a:t>)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용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방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baseline="2222" sz="1875" spc="-277" b="1">
                <a:solidFill>
                  <a:srgbClr val="231F20"/>
                </a:solidFill>
                <a:latin typeface="맑은 고딕"/>
                <a:cs typeface="맑은 고딕"/>
              </a:rPr>
              <a:t>(근로복지공</a:t>
            </a:r>
            <a:r>
              <a:rPr dirty="0" smtClean="0" baseline="2222" sz="1875" spc="-247" b="1">
                <a:solidFill>
                  <a:srgbClr val="231F20"/>
                </a:solidFill>
                <a:latin typeface="맑은 고딕"/>
                <a:cs typeface="맑은 고딕"/>
              </a:rPr>
              <a:t>단</a:t>
            </a:r>
            <a:r>
              <a:rPr dirty="0" smtClean="0" baseline="2222" sz="1875" spc="-232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baseline="2222" sz="1875" spc="-254" b="1">
                <a:solidFill>
                  <a:srgbClr val="231F20"/>
                </a:solidFill>
                <a:latin typeface="맑은 고딕"/>
                <a:cs typeface="맑은 고딕"/>
              </a:rPr>
              <a:t>포함)</a:t>
            </a:r>
            <a:endParaRPr baseline="2222" sz="1875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29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403" y="1780302"/>
            <a:ext cx="5555195" cy="3720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0801" y="6184622"/>
            <a:ext cx="5442198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03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379793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25" b="1">
                <a:solidFill>
                  <a:srgbClr val="231F20"/>
                </a:solidFill>
                <a:latin typeface="맑은 고딕"/>
                <a:cs typeface="맑은 고딕"/>
              </a:rPr>
              <a:t>퇴직연금사업자(금융회사</a:t>
            </a:r>
            <a:r>
              <a:rPr dirty="0" smtClean="0" sz="1450" spc="-70" b="1">
                <a:solidFill>
                  <a:srgbClr val="231F20"/>
                </a:solidFill>
                <a:latin typeface="맑은 고딕"/>
                <a:cs typeface="맑은 고딕"/>
              </a:rPr>
              <a:t>)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용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방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baseline="2222" sz="1875" spc="-277" b="1">
                <a:solidFill>
                  <a:srgbClr val="231F20"/>
                </a:solidFill>
                <a:latin typeface="맑은 고딕"/>
                <a:cs typeface="맑은 고딕"/>
              </a:rPr>
              <a:t>(근로복지공</a:t>
            </a:r>
            <a:r>
              <a:rPr dirty="0" smtClean="0" baseline="2222" sz="1875" spc="-247" b="1">
                <a:solidFill>
                  <a:srgbClr val="231F20"/>
                </a:solidFill>
                <a:latin typeface="맑은 고딕"/>
                <a:cs typeface="맑은 고딕"/>
              </a:rPr>
              <a:t>단</a:t>
            </a:r>
            <a:r>
              <a:rPr dirty="0" smtClean="0" baseline="2222" sz="1875" spc="-232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baseline="2222" sz="1875" spc="-254" b="1">
                <a:solidFill>
                  <a:srgbClr val="231F20"/>
                </a:solidFill>
                <a:latin typeface="맑은 고딕"/>
                <a:cs typeface="맑은 고딕"/>
              </a:rPr>
              <a:t>포함)</a:t>
            </a:r>
            <a:endParaRPr baseline="2222" sz="1875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0407" y="1780303"/>
            <a:ext cx="5573191" cy="374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57800" y="6184622"/>
            <a:ext cx="5442199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03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379793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25" b="1">
                <a:solidFill>
                  <a:srgbClr val="231F20"/>
                </a:solidFill>
                <a:latin typeface="맑은 고딕"/>
                <a:cs typeface="맑은 고딕"/>
              </a:rPr>
              <a:t>퇴직연금사업자(금융회사</a:t>
            </a:r>
            <a:r>
              <a:rPr dirty="0" smtClean="0" sz="1450" spc="-70" b="1">
                <a:solidFill>
                  <a:srgbClr val="231F20"/>
                </a:solidFill>
                <a:latin typeface="맑은 고딕"/>
                <a:cs typeface="맑은 고딕"/>
              </a:rPr>
              <a:t>)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용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방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baseline="2222" sz="1875" spc="-277" b="1">
                <a:solidFill>
                  <a:srgbClr val="231F20"/>
                </a:solidFill>
                <a:latin typeface="맑은 고딕"/>
                <a:cs typeface="맑은 고딕"/>
              </a:rPr>
              <a:t>(근로복지공</a:t>
            </a:r>
            <a:r>
              <a:rPr dirty="0" smtClean="0" baseline="2222" sz="1875" spc="-247" b="1">
                <a:solidFill>
                  <a:srgbClr val="231F20"/>
                </a:solidFill>
                <a:latin typeface="맑은 고딕"/>
                <a:cs typeface="맑은 고딕"/>
              </a:rPr>
              <a:t>단</a:t>
            </a:r>
            <a:r>
              <a:rPr dirty="0" smtClean="0" baseline="2222" sz="1875" spc="-232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baseline="2222" sz="1875" spc="-254" b="1">
                <a:solidFill>
                  <a:srgbClr val="231F20"/>
                </a:solidFill>
                <a:latin typeface="맑은 고딕"/>
                <a:cs typeface="맑은 고딕"/>
              </a:rPr>
              <a:t>포함)</a:t>
            </a:r>
            <a:endParaRPr baseline="2222" sz="1875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31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7407" y="1780303"/>
            <a:ext cx="5546192" cy="37204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84622"/>
            <a:ext cx="5352198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03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379793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25" b="1">
                <a:solidFill>
                  <a:srgbClr val="231F20"/>
                </a:solidFill>
                <a:latin typeface="맑은 고딕"/>
                <a:cs typeface="맑은 고딕"/>
              </a:rPr>
              <a:t>퇴직연금사업자(금융회사</a:t>
            </a:r>
            <a:r>
              <a:rPr dirty="0" smtClean="0" sz="1450" spc="-70" b="1">
                <a:solidFill>
                  <a:srgbClr val="231F20"/>
                </a:solidFill>
                <a:latin typeface="맑은 고딕"/>
                <a:cs typeface="맑은 고딕"/>
              </a:rPr>
              <a:t>)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용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방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baseline="2222" sz="1875" spc="-277" b="1">
                <a:solidFill>
                  <a:srgbClr val="231F20"/>
                </a:solidFill>
                <a:latin typeface="맑은 고딕"/>
                <a:cs typeface="맑은 고딕"/>
              </a:rPr>
              <a:t>(근로복지공</a:t>
            </a:r>
            <a:r>
              <a:rPr dirty="0" smtClean="0" baseline="2222" sz="1875" spc="-247" b="1">
                <a:solidFill>
                  <a:srgbClr val="231F20"/>
                </a:solidFill>
                <a:latin typeface="맑은 고딕"/>
                <a:cs typeface="맑은 고딕"/>
              </a:rPr>
              <a:t>단</a:t>
            </a:r>
            <a:r>
              <a:rPr dirty="0" smtClean="0" baseline="2222" sz="1875" spc="-232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baseline="2222" sz="1875" spc="-254" b="1">
                <a:solidFill>
                  <a:srgbClr val="231F20"/>
                </a:solidFill>
                <a:latin typeface="맑은 고딕"/>
                <a:cs typeface="맑은 고딕"/>
              </a:rPr>
              <a:t>포함)</a:t>
            </a:r>
            <a:endParaRPr baseline="2222" sz="1875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32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403" y="1780302"/>
            <a:ext cx="5425592" cy="3720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03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4299" y="728173"/>
            <a:ext cx="379793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25" b="1">
                <a:solidFill>
                  <a:srgbClr val="231F20"/>
                </a:solidFill>
                <a:latin typeface="맑은 고딕"/>
                <a:cs typeface="맑은 고딕"/>
              </a:rPr>
              <a:t>퇴직연금사업자(금융회사</a:t>
            </a:r>
            <a:r>
              <a:rPr dirty="0" smtClean="0" sz="1450" spc="-70" b="1">
                <a:solidFill>
                  <a:srgbClr val="231F20"/>
                </a:solidFill>
                <a:latin typeface="맑은 고딕"/>
                <a:cs typeface="맑은 고딕"/>
              </a:rPr>
              <a:t>)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용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방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baseline="2222" sz="1875" spc="-277" b="1">
                <a:solidFill>
                  <a:srgbClr val="231F20"/>
                </a:solidFill>
                <a:latin typeface="맑은 고딕"/>
                <a:cs typeface="맑은 고딕"/>
              </a:rPr>
              <a:t>(근로복지공</a:t>
            </a:r>
            <a:r>
              <a:rPr dirty="0" smtClean="0" baseline="2222" sz="1875" spc="-247" b="1">
                <a:solidFill>
                  <a:srgbClr val="231F20"/>
                </a:solidFill>
                <a:latin typeface="맑은 고딕"/>
                <a:cs typeface="맑은 고딕"/>
              </a:rPr>
              <a:t>단</a:t>
            </a:r>
            <a:r>
              <a:rPr dirty="0" smtClean="0" baseline="2222" sz="1875" spc="-232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baseline="2222" sz="1875" spc="-254" b="1">
                <a:solidFill>
                  <a:srgbClr val="231F20"/>
                </a:solidFill>
                <a:latin typeface="맑은 고딕"/>
                <a:cs typeface="맑은 고딕"/>
              </a:rPr>
              <a:t>포함)</a:t>
            </a:r>
            <a:endParaRPr baseline="2222" sz="1875">
              <a:latin typeface="맑은 고딕"/>
              <a:cs typeface="맑은 고딕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33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992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7299" y="765124"/>
            <a:ext cx="1520190" cy="2000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>
                <a:solidFill>
                  <a:srgbClr val="BCBEC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퇴직연금제도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교육</a:t>
            </a:r>
            <a:endParaRPr sz="1200">
              <a:latin typeface="Source Han Sans K Regular"/>
              <a:cs typeface="Source Han Sans K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957" y="0"/>
            <a:ext cx="395707" cy="752456"/>
          </a:xfrm>
          <a:custGeom>
            <a:avLst/>
            <a:gdLst/>
            <a:ahLst/>
            <a:cxnLst/>
            <a:rect l="l" t="t" r="r" b="b"/>
            <a:pathLst>
              <a:path w="395707" h="752456">
                <a:moveTo>
                  <a:pt x="0" y="0"/>
                </a:moveTo>
                <a:lnTo>
                  <a:pt x="395707" y="752456"/>
                </a:lnTo>
              </a:path>
            </a:pathLst>
          </a:custGeom>
          <a:ln w="6349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26326" y="698934"/>
            <a:ext cx="66852" cy="53530"/>
          </a:xfrm>
          <a:custGeom>
            <a:avLst/>
            <a:gdLst/>
            <a:ahLst/>
            <a:cxnLst/>
            <a:rect l="l" t="t" r="r" b="b"/>
            <a:pathLst>
              <a:path w="66852" h="53530">
                <a:moveTo>
                  <a:pt x="66852" y="0"/>
                </a:moveTo>
                <a:lnTo>
                  <a:pt x="52336" y="53530"/>
                </a:lnTo>
                <a:lnTo>
                  <a:pt x="0" y="35153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0407" y="1780300"/>
            <a:ext cx="5573192" cy="37216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66624"/>
            <a:ext cx="5442199" cy="37983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04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77927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퇴직연금적립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운용절차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37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8804" y="6184624"/>
            <a:ext cx="5379195" cy="3784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04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4299" y="728173"/>
            <a:ext cx="177927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퇴직연금적립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운용절차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14400" y="2185201"/>
            <a:ext cx="5255996" cy="32824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838403" y="1792795"/>
            <a:ext cx="5461596" cy="3494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38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403" y="1825300"/>
            <a:ext cx="5555195" cy="3697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84622"/>
            <a:ext cx="5442199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04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77927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퇴직연금적립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운용절차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39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9919" y="1780303"/>
            <a:ext cx="5710593" cy="3721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509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84622"/>
            <a:ext cx="5442190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04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77927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퇴직연금적립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운용절차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40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0400" y="1780302"/>
            <a:ext cx="5710599" cy="3720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21804" y="6184622"/>
            <a:ext cx="5442195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04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177927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퇴직연금적립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운용절차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41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7400" y="1780303"/>
            <a:ext cx="5492198" cy="37204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04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4299" y="728173"/>
            <a:ext cx="177927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퇴직연금적립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운용절차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42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992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7299" y="765124"/>
            <a:ext cx="1520190" cy="2000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>
                <a:solidFill>
                  <a:srgbClr val="BCBEC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퇴직연금제도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교육</a:t>
            </a:r>
            <a:endParaRPr sz="1200">
              <a:latin typeface="Source Han Sans K Regular"/>
              <a:cs typeface="Source Han Sans K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957" y="0"/>
            <a:ext cx="395707" cy="752456"/>
          </a:xfrm>
          <a:custGeom>
            <a:avLst/>
            <a:gdLst/>
            <a:ahLst/>
            <a:cxnLst/>
            <a:rect l="l" t="t" r="r" b="b"/>
            <a:pathLst>
              <a:path w="395707" h="752456">
                <a:moveTo>
                  <a:pt x="0" y="0"/>
                </a:moveTo>
                <a:lnTo>
                  <a:pt x="395707" y="752456"/>
                </a:lnTo>
              </a:path>
            </a:pathLst>
          </a:custGeom>
          <a:ln w="6349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26326" y="698934"/>
            <a:ext cx="66852" cy="53530"/>
          </a:xfrm>
          <a:custGeom>
            <a:avLst/>
            <a:gdLst/>
            <a:ahLst/>
            <a:cxnLst/>
            <a:rect l="l" t="t" r="r" b="b"/>
            <a:pathLst>
              <a:path w="66852" h="53530">
                <a:moveTo>
                  <a:pt x="66852" y="0"/>
                </a:moveTo>
                <a:lnTo>
                  <a:pt x="52336" y="53530"/>
                </a:lnTo>
                <a:lnTo>
                  <a:pt x="0" y="35153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403" y="1780302"/>
            <a:ext cx="5461596" cy="3720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48804" y="6184622"/>
            <a:ext cx="5442195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05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238823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일시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수령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과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수령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45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0400" y="1780302"/>
            <a:ext cx="5710599" cy="3720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0808" y="6184622"/>
            <a:ext cx="5496190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05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238823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일시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수령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과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수령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46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9400" y="1780303"/>
            <a:ext cx="5497599" cy="3721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21804" y="6184622"/>
            <a:ext cx="5442195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05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238823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일시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수령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과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수령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47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992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7299" y="765124"/>
            <a:ext cx="1520190" cy="2000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>
                <a:solidFill>
                  <a:srgbClr val="BCBEC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퇴직연금제도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교육</a:t>
            </a:r>
            <a:endParaRPr sz="1200">
              <a:latin typeface="Source Han Sans K Regular"/>
              <a:cs typeface="Source Han Sans K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957" y="0"/>
            <a:ext cx="395707" cy="752456"/>
          </a:xfrm>
          <a:custGeom>
            <a:avLst/>
            <a:gdLst/>
            <a:ahLst/>
            <a:cxnLst/>
            <a:rect l="l" t="t" r="r" b="b"/>
            <a:pathLst>
              <a:path w="395707" h="752456">
                <a:moveTo>
                  <a:pt x="0" y="0"/>
                </a:moveTo>
                <a:lnTo>
                  <a:pt x="395707" y="752456"/>
                </a:lnTo>
              </a:path>
            </a:pathLst>
          </a:custGeom>
          <a:ln w="6349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26326" y="698934"/>
            <a:ext cx="66852" cy="53530"/>
          </a:xfrm>
          <a:custGeom>
            <a:avLst/>
            <a:gdLst/>
            <a:ahLst/>
            <a:cxnLst/>
            <a:rect l="l" t="t" r="r" b="b"/>
            <a:pathLst>
              <a:path w="66852" h="53530">
                <a:moveTo>
                  <a:pt x="66852" y="0"/>
                </a:moveTo>
                <a:lnTo>
                  <a:pt x="52336" y="53530"/>
                </a:lnTo>
                <a:lnTo>
                  <a:pt x="0" y="35153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403" y="1780303"/>
            <a:ext cx="5497596" cy="3721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0801" y="6184622"/>
            <a:ext cx="5442198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06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301561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연금자산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을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추가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로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15" b="1">
                <a:solidFill>
                  <a:srgbClr val="231F20"/>
                </a:solidFill>
                <a:latin typeface="맑은 고딕"/>
                <a:cs typeface="맑은 고딕"/>
              </a:rPr>
              <a:t>적립하는방법(연금계좌)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51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403" y="1780302"/>
            <a:ext cx="5515597" cy="3720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84622"/>
            <a:ext cx="5442199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06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3015615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연금자산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을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추가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로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15" b="1">
                <a:solidFill>
                  <a:srgbClr val="231F20"/>
                </a:solidFill>
                <a:latin typeface="맑은 고딕"/>
                <a:cs typeface="맑은 고딕"/>
              </a:rPr>
              <a:t>적립하는방법(연금계좌)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52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992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7299" y="765124"/>
            <a:ext cx="1520190" cy="2000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>
                <a:solidFill>
                  <a:srgbClr val="BCBEC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퇴직연금제도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교육</a:t>
            </a:r>
            <a:endParaRPr sz="1200">
              <a:latin typeface="Source Han Sans K Regular"/>
              <a:cs typeface="Source Han Sans K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957" y="0"/>
            <a:ext cx="395707" cy="752456"/>
          </a:xfrm>
          <a:custGeom>
            <a:avLst/>
            <a:gdLst/>
            <a:ahLst/>
            <a:cxnLst/>
            <a:rect l="l" t="t" r="r" b="b"/>
            <a:pathLst>
              <a:path w="395707" h="752456">
                <a:moveTo>
                  <a:pt x="0" y="0"/>
                </a:moveTo>
                <a:lnTo>
                  <a:pt x="395707" y="752456"/>
                </a:lnTo>
              </a:path>
            </a:pathLst>
          </a:custGeom>
          <a:ln w="6349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26326" y="698934"/>
            <a:ext cx="66852" cy="53530"/>
          </a:xfrm>
          <a:custGeom>
            <a:avLst/>
            <a:gdLst/>
            <a:ahLst/>
            <a:cxnLst/>
            <a:rect l="l" t="t" r="r" b="b"/>
            <a:pathLst>
              <a:path w="66852" h="53530">
                <a:moveTo>
                  <a:pt x="66852" y="0"/>
                </a:moveTo>
                <a:lnTo>
                  <a:pt x="52336" y="53530"/>
                </a:lnTo>
                <a:lnTo>
                  <a:pt x="0" y="35153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9400" y="1780311"/>
            <a:ext cx="5564198" cy="37428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84622"/>
            <a:ext cx="5442199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07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388112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와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근로자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130" b="1">
                <a:solidFill>
                  <a:srgbClr val="231F20"/>
                </a:solidFill>
                <a:latin typeface="맑은 고딕"/>
                <a:cs typeface="맑은 고딕"/>
              </a:rPr>
              <a:t>3</a:t>
            </a:r>
            <a:r>
              <a:rPr dirty="0" smtClean="0" sz="1450" spc="-145" b="1">
                <a:solidFill>
                  <a:srgbClr val="231F20"/>
                </a:solidFill>
                <a:latin typeface="맑은 고딕"/>
                <a:cs typeface="맑은 고딕"/>
              </a:rPr>
              <a:t>층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관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리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135" b="1">
                <a:solidFill>
                  <a:srgbClr val="231F20"/>
                </a:solidFill>
                <a:latin typeface="맑은 고딕"/>
                <a:cs typeface="맑은 고딕"/>
              </a:rPr>
              <a:t>해법(Solution)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55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403" y="1780302"/>
            <a:ext cx="5710593" cy="3720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9800" y="6184622"/>
            <a:ext cx="5442190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07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388112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와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근로자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130" b="1">
                <a:solidFill>
                  <a:srgbClr val="231F20"/>
                </a:solidFill>
                <a:latin typeface="맑은 고딕"/>
                <a:cs typeface="맑은 고딕"/>
              </a:rPr>
              <a:t>3</a:t>
            </a:r>
            <a:r>
              <a:rPr dirty="0" smtClean="0" sz="1450" spc="-145" b="1">
                <a:solidFill>
                  <a:srgbClr val="231F20"/>
                </a:solidFill>
                <a:latin typeface="맑은 고딕"/>
                <a:cs typeface="맑은 고딕"/>
              </a:rPr>
              <a:t>층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관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리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135" b="1">
                <a:solidFill>
                  <a:srgbClr val="231F20"/>
                </a:solidFill>
                <a:latin typeface="맑은 고딕"/>
                <a:cs typeface="맑은 고딕"/>
              </a:rPr>
              <a:t>해법(Solution)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56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403" y="1780303"/>
            <a:ext cx="5710593" cy="3721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48804" y="6184620"/>
            <a:ext cx="5541195" cy="37845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07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299" y="728173"/>
            <a:ext cx="388112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와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근로자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130" b="1">
                <a:solidFill>
                  <a:srgbClr val="231F20"/>
                </a:solidFill>
                <a:latin typeface="맑은 고딕"/>
                <a:cs typeface="맑은 고딕"/>
              </a:rPr>
              <a:t>3</a:t>
            </a:r>
            <a:r>
              <a:rPr dirty="0" smtClean="0" sz="1450" spc="-145" b="1">
                <a:solidFill>
                  <a:srgbClr val="231F20"/>
                </a:solidFill>
                <a:latin typeface="맑은 고딕"/>
                <a:cs typeface="맑은 고딕"/>
              </a:rPr>
              <a:t>층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관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리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135" b="1">
                <a:solidFill>
                  <a:srgbClr val="231F20"/>
                </a:solidFill>
                <a:latin typeface="맑은 고딕"/>
                <a:cs typeface="맑은 고딕"/>
              </a:rPr>
              <a:t>해법(Solution)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57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0400" y="1780302"/>
            <a:ext cx="5710599" cy="3720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6893" y="684004"/>
            <a:ext cx="382905" cy="4025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45" b="1">
                <a:solidFill>
                  <a:srgbClr val="FFFFFF"/>
                </a:solidFill>
                <a:latin typeface="맑은 고딕"/>
                <a:cs typeface="맑은 고딕"/>
              </a:rPr>
              <a:t>07</a:t>
            </a:r>
            <a:endParaRPr sz="2500">
              <a:latin typeface="맑은 고딕"/>
              <a:cs typeface="맑은 고딕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4299" y="728173"/>
            <a:ext cx="3881120" cy="2387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퇴직연금제도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와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근로자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의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130" b="1">
                <a:solidFill>
                  <a:srgbClr val="231F20"/>
                </a:solidFill>
                <a:latin typeface="맑은 고딕"/>
                <a:cs typeface="맑은 고딕"/>
              </a:rPr>
              <a:t>3</a:t>
            </a:r>
            <a:r>
              <a:rPr dirty="0" smtClean="0" sz="1450" spc="-145" b="1">
                <a:solidFill>
                  <a:srgbClr val="231F20"/>
                </a:solidFill>
                <a:latin typeface="맑은 고딕"/>
                <a:cs typeface="맑은 고딕"/>
              </a:rPr>
              <a:t>층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연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금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235" b="1">
                <a:solidFill>
                  <a:srgbClr val="231F20"/>
                </a:solidFill>
                <a:latin typeface="맑은 고딕"/>
                <a:cs typeface="맑은 고딕"/>
              </a:rPr>
              <a:t>관</a:t>
            </a:r>
            <a:r>
              <a:rPr dirty="0" smtClean="0" sz="1450" spc="-190" b="1">
                <a:solidFill>
                  <a:srgbClr val="231F20"/>
                </a:solidFill>
                <a:latin typeface="맑은 고딕"/>
                <a:cs typeface="맑은 고딕"/>
              </a:rPr>
              <a:t>리</a:t>
            </a:r>
            <a:r>
              <a:rPr dirty="0" smtClean="0" sz="1450" spc="-180" b="1">
                <a:solidFill>
                  <a:srgbClr val="231F20"/>
                </a:solidFill>
                <a:latin typeface="맑은 고딕"/>
                <a:cs typeface="맑은 고딕"/>
              </a:rPr>
              <a:t> </a:t>
            </a:r>
            <a:r>
              <a:rPr dirty="0" smtClean="0" sz="1450" spc="-135" b="1">
                <a:solidFill>
                  <a:srgbClr val="231F20"/>
                </a:solidFill>
                <a:latin typeface="맑은 고딕"/>
                <a:cs typeface="맑은 고딕"/>
              </a:rPr>
              <a:t>해법(Solution)</a:t>
            </a:r>
            <a:endParaRPr sz="1450">
              <a:latin typeface="맑은 고딕"/>
              <a:cs typeface="맑은 고딕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58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992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7299" y="765124"/>
            <a:ext cx="1520190" cy="2000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>
                <a:solidFill>
                  <a:srgbClr val="BCBEC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퇴직연금제도</a:t>
            </a:r>
            <a:r>
              <a:rPr dirty="0" smtClean="0" sz="1200" spc="75">
                <a:solidFill>
                  <a:srgbClr val="BCBEC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1200" spc="-70">
                <a:solidFill>
                  <a:srgbClr val="BCBEC0"/>
                </a:solidFill>
                <a:latin typeface="Source Han Sans K Regular"/>
                <a:cs typeface="Source Han Sans K Regular"/>
              </a:rPr>
              <a:t>교육</a:t>
            </a:r>
            <a:endParaRPr sz="1200">
              <a:latin typeface="Source Han Sans K Regular"/>
              <a:cs typeface="Source Han Sans K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957" y="0"/>
            <a:ext cx="395707" cy="752456"/>
          </a:xfrm>
          <a:custGeom>
            <a:avLst/>
            <a:gdLst/>
            <a:ahLst/>
            <a:cxnLst/>
            <a:rect l="l" t="t" r="r" b="b"/>
            <a:pathLst>
              <a:path w="395707" h="752456">
                <a:moveTo>
                  <a:pt x="0" y="0"/>
                </a:moveTo>
                <a:lnTo>
                  <a:pt x="395707" y="752456"/>
                </a:lnTo>
              </a:path>
            </a:pathLst>
          </a:custGeom>
          <a:ln w="6349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26326" y="698934"/>
            <a:ext cx="66852" cy="53530"/>
          </a:xfrm>
          <a:custGeom>
            <a:avLst/>
            <a:gdLst/>
            <a:ahLst/>
            <a:cxnLst/>
            <a:rect l="l" t="t" r="r" b="b"/>
            <a:pathLst>
              <a:path w="66852" h="53530">
                <a:moveTo>
                  <a:pt x="66852" y="0"/>
                </a:moveTo>
                <a:lnTo>
                  <a:pt x="52336" y="53530"/>
                </a:lnTo>
                <a:lnTo>
                  <a:pt x="0" y="35153"/>
                </a:lnTo>
              </a:path>
            </a:pathLst>
          </a:custGeom>
          <a:ln w="3175">
            <a:solidFill>
              <a:srgbClr val="BCBE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0407" y="1780300"/>
            <a:ext cx="5623592" cy="37428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12800" y="6184622"/>
            <a:ext cx="5442190" cy="3784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4300" y="757204"/>
            <a:ext cx="468630" cy="3244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260" b="1">
                <a:solidFill>
                  <a:srgbClr val="FFFFFF"/>
                </a:solidFill>
                <a:latin typeface="맑은 고딕"/>
                <a:cs typeface="맑은 고딕"/>
              </a:rPr>
              <a:t>부록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61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2400" y="1780302"/>
            <a:ext cx="5710599" cy="3742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12800" y="6184622"/>
            <a:ext cx="5442199" cy="3784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4300" y="757204"/>
            <a:ext cx="468630" cy="3244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260" b="1">
                <a:solidFill>
                  <a:srgbClr val="FFFFFF"/>
                </a:solidFill>
                <a:latin typeface="맑은 고딕"/>
                <a:cs typeface="맑은 고딕"/>
              </a:rPr>
              <a:t>부록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62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0400" y="1780302"/>
            <a:ext cx="5710599" cy="37187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03808" y="6184622"/>
            <a:ext cx="5442191" cy="3784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4300" y="757204"/>
            <a:ext cx="468630" cy="3244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260" b="1">
                <a:solidFill>
                  <a:srgbClr val="FFFFFF"/>
                </a:solidFill>
                <a:latin typeface="맑은 고딕"/>
                <a:cs typeface="맑은 고딕"/>
              </a:rPr>
              <a:t>부록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63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5403" y="1780311"/>
            <a:ext cx="5710596" cy="3720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91000"/>
          </a:xfrm>
          <a:custGeom>
            <a:avLst/>
            <a:gdLst/>
            <a:ahLst/>
            <a:cxnLst/>
            <a:rect l="l" t="t" r="r" b="b"/>
            <a:pathLst>
              <a:path w="6121057" h="3891000">
                <a:moveTo>
                  <a:pt x="0" y="3891000"/>
                </a:moveTo>
                <a:lnTo>
                  <a:pt x="6121057" y="3891000"/>
                </a:lnTo>
                <a:lnTo>
                  <a:pt x="6121057" y="0"/>
                </a:lnTo>
                <a:lnTo>
                  <a:pt x="0" y="0"/>
                </a:lnTo>
                <a:lnTo>
                  <a:pt x="0" y="3891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12800" y="6184625"/>
            <a:ext cx="5442199" cy="37845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4300" y="757204"/>
            <a:ext cx="468630" cy="3244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260" b="1">
                <a:solidFill>
                  <a:srgbClr val="FFFFFF"/>
                </a:solidFill>
                <a:latin typeface="맑은 고딕"/>
                <a:cs typeface="맑은 고딕"/>
              </a:rPr>
              <a:t>부록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64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1402" y="1780302"/>
            <a:ext cx="5710593" cy="3742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30800" y="6184620"/>
            <a:ext cx="5739188" cy="3784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4300" y="757204"/>
            <a:ext cx="468630" cy="3244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260" b="1">
                <a:solidFill>
                  <a:srgbClr val="FFFFFF"/>
                </a:solidFill>
                <a:latin typeface="맑은 고딕"/>
                <a:cs typeface="맑은 고딕"/>
              </a:rPr>
              <a:t>부록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65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1402" y="1780302"/>
            <a:ext cx="5710597" cy="3742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21804" y="6184622"/>
            <a:ext cx="5604192" cy="3784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4300" y="757204"/>
            <a:ext cx="468630" cy="3244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260" b="1">
                <a:solidFill>
                  <a:srgbClr val="FFFFFF"/>
                </a:solidFill>
                <a:latin typeface="맑은 고딕"/>
                <a:cs typeface="맑은 고딕"/>
              </a:rPr>
              <a:t>부록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66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7131" y="10191148"/>
            <a:ext cx="1648460" cy="1612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5">
                <a:solidFill>
                  <a:srgbClr val="231F20"/>
                </a:solidFill>
                <a:latin typeface="Source Han Sans K Regular"/>
                <a:cs typeface="Source Han Sans K Regular"/>
              </a:rPr>
              <a:t>2022</a:t>
            </a:r>
            <a:r>
              <a:rPr dirty="0" smtClean="0" sz="950" spc="60">
                <a:solidFill>
                  <a:srgbClr val="231F20"/>
                </a:solidFill>
                <a:latin typeface="Source Han Sans K Regular"/>
                <a:cs typeface="Source Han Sans K Regular"/>
              </a:rPr>
              <a:t> 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퇴직연금도입</a:t>
            </a:r>
            <a:r>
              <a:rPr dirty="0" smtClean="0" sz="950" spc="-535">
                <a:solidFill>
                  <a:srgbClr val="231F20"/>
                </a:solidFill>
                <a:latin typeface="Microsoft JhengHei"/>
                <a:cs typeface="Microsoft JhengHei"/>
              </a:rPr>
              <a:t>・</a:t>
            </a:r>
            <a:r>
              <a:rPr dirty="0" smtClean="0" sz="950" spc="-55">
                <a:solidFill>
                  <a:srgbClr val="231F20"/>
                </a:solidFill>
                <a:latin typeface="Source Han Sans K Regular"/>
                <a:cs typeface="Source Han Sans K Regular"/>
              </a:rPr>
              <a:t>운영지원교육</a:t>
            </a:r>
            <a:endParaRPr sz="950">
              <a:latin typeface="Source Han Sans K Regular"/>
              <a:cs typeface="Source Han Sans K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0400" y="1780303"/>
            <a:ext cx="5710599" cy="37200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20001" y="1713141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21804" y="6184622"/>
            <a:ext cx="5442195" cy="3784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20001" y="6159144"/>
            <a:ext cx="6121057" cy="3810000"/>
          </a:xfrm>
          <a:custGeom>
            <a:avLst/>
            <a:gdLst/>
            <a:ahLst/>
            <a:cxnLst/>
            <a:rect l="l" t="t" r="r" b="b"/>
            <a:pathLst>
              <a:path w="6121057" h="3810000">
                <a:moveTo>
                  <a:pt x="0" y="3810000"/>
                </a:moveTo>
                <a:lnTo>
                  <a:pt x="6121057" y="3810000"/>
                </a:lnTo>
                <a:lnTo>
                  <a:pt x="6121057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4300" y="757204"/>
            <a:ext cx="468630" cy="3244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260" b="1">
                <a:solidFill>
                  <a:srgbClr val="FFFFFF"/>
                </a:solidFill>
                <a:latin typeface="맑은 고딕"/>
                <a:cs typeface="맑은 고딕"/>
              </a:rPr>
              <a:t>부록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5862" y="10225785"/>
            <a:ext cx="208279" cy="1631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60">
                <a:latin typeface="Arial"/>
                <a:cs typeface="Arial"/>
              </a:rPr>
              <a:t>67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98613" y="460290"/>
            <a:ext cx="250825" cy="184150"/>
          </a:xfrm>
          <a:prstGeom prst="rect">
            <a:avLst/>
          </a:prstGeom>
        </p:spPr>
        <p:txBody>
          <a:bodyPr wrap="square" lIns="0" tIns="0" rIns="0" bIns="0" rtlCol="0" vert="eaVert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50">
                <a:solidFill>
                  <a:srgbClr val="263B66"/>
                </a:solidFill>
                <a:latin typeface="바탕"/>
                <a:cs typeface="바탕"/>
              </a:rPr>
              <a:t>웠</a:t>
            </a:r>
            <a:endParaRPr sz="1250">
              <a:latin typeface="바탕"/>
              <a:cs typeface="바탕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30344" y="290019"/>
            <a:ext cx="328930" cy="546100"/>
          </a:xfrm>
          <a:prstGeom prst="rect">
            <a:avLst/>
          </a:prstGeom>
        </p:spPr>
        <p:txBody>
          <a:bodyPr wrap="square" lIns="0" tIns="0" rIns="0" bIns="0" rtlCol="0" vert="eaVert">
            <a:noAutofit/>
          </a:bodyPr>
          <a:lstStyle/>
          <a:p>
            <a:pPr marL="12700">
              <a:lnSpc>
                <a:spcPct val="55000"/>
              </a:lnSpc>
            </a:pPr>
            <a:r>
              <a:rPr dirty="0" smtClean="0" sz="4100">
                <a:solidFill>
                  <a:srgbClr val="263B66"/>
                </a:solidFill>
                <a:latin typeface="바탕"/>
                <a:cs typeface="바탕"/>
              </a:rPr>
              <a:t>‘</a:t>
            </a:r>
            <a:endParaRPr sz="4100">
              <a:latin typeface="바탕"/>
              <a:cs typeface="바탕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250" spc="-1105">
                <a:solidFill>
                  <a:srgbClr val="904242"/>
                </a:solidFill>
                <a:latin typeface="바탕"/>
                <a:cs typeface="바탕"/>
              </a:rPr>
              <a:t>윷</a:t>
            </a:r>
            <a:r>
              <a:rPr dirty="0" smtClean="0" sz="2250" spc="-1225">
                <a:solidFill>
                  <a:srgbClr val="904242"/>
                </a:solidFill>
                <a:latin typeface="바탕"/>
                <a:cs typeface="바탕"/>
              </a:rPr>
              <a:t>팔</a:t>
            </a:r>
            <a:r>
              <a:rPr dirty="0" smtClean="0" sz="2500" spc="-95">
                <a:solidFill>
                  <a:srgbClr val="904242"/>
                </a:solidFill>
                <a:latin typeface="Times New Roman"/>
                <a:cs typeface="Times New Roman"/>
              </a:rPr>
              <a:t>S</a:t>
            </a:r>
            <a:r>
              <a:rPr dirty="0" smtClean="0" sz="2250" spc="-1170">
                <a:solidFill>
                  <a:srgbClr val="904242"/>
                </a:solidFill>
                <a:latin typeface="바탕"/>
                <a:cs typeface="바탕"/>
              </a:rPr>
              <a:t>꽤원렐</a:t>
            </a:r>
            <a:r>
              <a:rPr dirty="0" smtClean="0" sz="2250" spc="-75">
                <a:solidFill>
                  <a:srgbClr val="904242"/>
                </a:solidFill>
                <a:latin typeface="바탕"/>
                <a:cs typeface="바탕"/>
              </a:rPr>
              <a:t> </a:t>
            </a:r>
            <a:r>
              <a:rPr dirty="0" smtClean="0" sz="2250" spc="-1105">
                <a:solidFill>
                  <a:srgbClr val="904242"/>
                </a:solidFill>
                <a:latin typeface="바탕"/>
                <a:cs typeface="바탕"/>
              </a:rPr>
              <a:t>원</a:t>
            </a:r>
            <a:r>
              <a:rPr dirty="0" smtClean="0" sz="2250" spc="-1100">
                <a:solidFill>
                  <a:srgbClr val="904242"/>
                </a:solidFill>
                <a:latin typeface="바탕"/>
                <a:cs typeface="바탕"/>
              </a:rPr>
              <a:t>흩</a:t>
            </a:r>
            <a:r>
              <a:rPr dirty="0" smtClean="0" sz="2450" spc="-215">
                <a:solidFill>
                  <a:srgbClr val="904242"/>
                </a:solidFill>
                <a:latin typeface="Arial"/>
                <a:cs typeface="Arial"/>
              </a:rPr>
              <a:t>L</a:t>
            </a:r>
            <a:r>
              <a:rPr dirty="0" smtClean="0" sz="2250" spc="-1130">
                <a:solidFill>
                  <a:srgbClr val="904242"/>
                </a:solidFill>
                <a:latin typeface="바탕"/>
                <a:cs typeface="바탕"/>
              </a:rPr>
              <a:t>메</a:t>
            </a:r>
            <a:r>
              <a:rPr dirty="0" smtClean="0" sz="1150" spc="60">
                <a:solidFill>
                  <a:srgbClr val="904242"/>
                </a:solidFill>
                <a:latin typeface="Times New Roman"/>
                <a:cs typeface="Times New Roman"/>
              </a:rPr>
              <a:t>g</a:t>
            </a:r>
            <a:r>
              <a:rPr dirty="0" smtClean="0" sz="1150" spc="60">
                <a:solidFill>
                  <a:srgbClr val="904242"/>
                </a:solidFill>
                <a:latin typeface="Times New Roman"/>
                <a:cs typeface="Times New Roman"/>
              </a:rPr>
              <a:t>  </a:t>
            </a:r>
            <a:r>
              <a:rPr dirty="0" smtClean="0" sz="1150" spc="-85">
                <a:solidFill>
                  <a:srgbClr val="904242"/>
                </a:solidFill>
                <a:latin typeface="Times New Roman"/>
                <a:cs typeface="Times New Roman"/>
              </a:rPr>
              <a:t> </a:t>
            </a:r>
            <a:r>
              <a:rPr dirty="0" smtClean="0" sz="2250" spc="-900">
                <a:solidFill>
                  <a:srgbClr val="904242"/>
                </a:solidFill>
                <a:latin typeface="바탕"/>
                <a:cs typeface="바탕"/>
              </a:rPr>
              <a:t>줍츄릅뭘필</a:t>
            </a:r>
            <a:r>
              <a:rPr dirty="0" smtClean="0" sz="2250" spc="-80">
                <a:solidFill>
                  <a:srgbClr val="904242"/>
                </a:solidFill>
                <a:latin typeface="바탕"/>
                <a:cs typeface="바탕"/>
              </a:rPr>
              <a:t> </a:t>
            </a:r>
            <a:r>
              <a:rPr dirty="0" smtClean="0" sz="2100" spc="-1010">
                <a:solidFill>
                  <a:srgbClr val="904242"/>
                </a:solidFill>
                <a:latin typeface="바탕"/>
                <a:cs typeface="바탕"/>
              </a:rPr>
              <a:t>표훌춘렐</a:t>
            </a:r>
            <a:r>
              <a:rPr dirty="0" smtClean="0" sz="2100" spc="120">
                <a:solidFill>
                  <a:srgbClr val="904242"/>
                </a:solidFill>
                <a:latin typeface="바탕"/>
                <a:cs typeface="바탕"/>
              </a:rPr>
              <a:t> </a:t>
            </a:r>
            <a:r>
              <a:rPr dirty="0" smtClean="0" sz="2900" spc="-190">
                <a:solidFill>
                  <a:srgbClr val="904242"/>
                </a:solidFill>
                <a:latin typeface="Arial"/>
                <a:cs typeface="Arial"/>
              </a:rPr>
              <a:t>J</a:t>
            </a:r>
            <a:r>
              <a:rPr dirty="0" smtClean="0" sz="2900" spc="-440">
                <a:solidFill>
                  <a:srgbClr val="904242"/>
                </a:solidFill>
                <a:latin typeface="Arial"/>
                <a:cs typeface="Arial"/>
              </a:rPr>
              <a:t>J</a:t>
            </a:r>
            <a:r>
              <a:rPr dirty="0" smtClean="0" sz="2200" spc="-1080">
                <a:solidFill>
                  <a:srgbClr val="904242"/>
                </a:solidFill>
                <a:latin typeface="바탕"/>
                <a:cs typeface="바탕"/>
              </a:rPr>
              <a:t>출홉</a:t>
            </a:r>
            <a:endParaRPr sz="2200">
              <a:latin typeface="바탕"/>
              <a:cs typeface="바탕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4400" y="2818510"/>
            <a:ext cx="4895215" cy="22117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34290">
              <a:lnSpc>
                <a:spcPct val="100000"/>
              </a:lnSpc>
            </a:pPr>
            <a:r>
              <a:rPr dirty="0" smtClean="0" sz="800" spc="475">
                <a:solidFill>
                  <a:srgbClr val="262323"/>
                </a:solidFill>
                <a:latin typeface="Arial"/>
                <a:cs typeface="Arial"/>
              </a:rPr>
              <a:t>1</a:t>
            </a:r>
            <a:r>
              <a:rPr dirty="0" smtClean="0" sz="800" spc="475">
                <a:solidFill>
                  <a:srgbClr val="262323"/>
                </a:solidFill>
                <a:latin typeface="Arial"/>
                <a:cs typeface="Arial"/>
              </a:rPr>
              <a:t>  </a:t>
            </a:r>
            <a:r>
              <a:rPr dirty="0" smtClean="0" sz="800" spc="25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dirty="0" smtClean="0" sz="800" spc="-40">
                <a:solidFill>
                  <a:srgbClr val="262323"/>
                </a:solidFill>
                <a:latin typeface="바탕"/>
                <a:cs typeface="바탕"/>
              </a:rPr>
              <a:t>본자료는효님}공인노무사회</a:t>
            </a:r>
            <a:r>
              <a:rPr dirty="0" smtClean="0" sz="800" spc="-4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7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95">
                <a:solidFill>
                  <a:srgbClr val="262323"/>
                </a:solidFill>
                <a:latin typeface="바탕"/>
                <a:cs typeface="바탕"/>
              </a:rPr>
              <a:t>’</a:t>
            </a:r>
            <a:r>
              <a:rPr dirty="0" smtClean="0" sz="800" spc="95">
                <a:solidFill>
                  <a:srgbClr val="262323"/>
                </a:solidFill>
                <a:latin typeface="Arial"/>
                <a:cs typeface="Arial"/>
              </a:rPr>
              <a:t>X</a:t>
            </a:r>
            <a:r>
              <a:rPr dirty="0" smtClean="0" sz="850" spc="-240">
                <a:solidFill>
                  <a:srgbClr val="262323"/>
                </a:solidFill>
                <a:latin typeface="바탕"/>
                <a:cs typeface="바탕"/>
              </a:rPr>
              <a:t>꼬</a:t>
            </a:r>
            <a:r>
              <a:rPr dirty="0" smtClean="0" sz="800" spc="15">
                <a:solidFill>
                  <a:srgbClr val="262323"/>
                </a:solidFill>
                <a:latin typeface="Arial"/>
                <a:cs typeface="Arial"/>
              </a:rPr>
              <a:t>2</a:t>
            </a:r>
            <a:r>
              <a:rPr dirty="0" smtClean="0" sz="800" spc="30">
                <a:solidFill>
                  <a:srgbClr val="262323"/>
                </a:solidFill>
                <a:latin typeface="바탕"/>
                <a:cs typeface="바탕"/>
              </a:rPr>
              <a:t>년</a:t>
            </a:r>
            <a:r>
              <a:rPr dirty="0" smtClean="0" sz="800" spc="-19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5">
                <a:solidFill>
                  <a:srgbClr val="262323"/>
                </a:solidFill>
                <a:latin typeface="바탕"/>
                <a:cs typeface="바탕"/>
              </a:rPr>
              <a:t>퇴직연금</a:t>
            </a:r>
            <a:r>
              <a:rPr dirty="0" smtClean="0" sz="800" spc="7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55">
                <a:solidFill>
                  <a:srgbClr val="262323"/>
                </a:solidFill>
                <a:latin typeface="바탕"/>
                <a:cs typeface="바탕"/>
              </a:rPr>
              <a:t>도입</a:t>
            </a:r>
            <a:r>
              <a:rPr dirty="0" smtClean="0" sz="800" spc="-7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10">
                <a:solidFill>
                  <a:srgbClr val="262323"/>
                </a:solidFill>
                <a:latin typeface="바탕"/>
                <a:cs typeface="바탕"/>
              </a:rPr>
              <a:t>운영지원</a:t>
            </a:r>
            <a:r>
              <a:rPr dirty="0" smtClean="0" sz="800" spc="-10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교육</a:t>
            </a:r>
            <a:r>
              <a:rPr dirty="0" smtClean="0" sz="800" spc="-13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40">
                <a:solidFill>
                  <a:srgbClr val="262323"/>
                </a:solidFill>
                <a:latin typeface="바탕"/>
                <a:cs typeface="바탕"/>
              </a:rPr>
              <a:t>강으|용’으</a:t>
            </a:r>
            <a:r>
              <a:rPr dirty="0" smtClean="0" sz="800" spc="-40">
                <a:solidFill>
                  <a:srgbClr val="262323"/>
                </a:solidFill>
                <a:latin typeface="바탕"/>
                <a:cs typeface="바탕"/>
              </a:rPr>
              <a:t>로제작되었습니다</a:t>
            </a:r>
            <a:endParaRPr sz="800">
              <a:latin typeface="바탕"/>
              <a:cs typeface="바탕"/>
            </a:endParaRPr>
          </a:p>
          <a:p>
            <a:pPr>
              <a:lnSpc>
                <a:spcPts val="1300"/>
              </a:lnSpc>
              <a:spcBef>
                <a:spcPts val="48"/>
              </a:spcBef>
            </a:pPr>
            <a:endParaRPr sz="1300"/>
          </a:p>
          <a:p>
            <a:pPr marL="12700">
              <a:lnSpc>
                <a:spcPct val="100000"/>
              </a:lnSpc>
              <a:tabLst>
                <a:tab pos="239395" algn="l"/>
              </a:tabLst>
            </a:pPr>
            <a:r>
              <a:rPr dirty="0" smtClean="0" sz="1200" spc="80">
                <a:solidFill>
                  <a:srgbClr val="262323"/>
                </a:solidFill>
                <a:latin typeface="Arial"/>
                <a:cs typeface="Arial"/>
              </a:rPr>
              <a:t>z</a:t>
            </a:r>
            <a:r>
              <a:rPr dirty="0" smtClean="0" sz="1200" spc="80">
                <a:solidFill>
                  <a:srgbClr val="262323"/>
                </a:solidFill>
                <a:latin typeface="Arial"/>
                <a:cs typeface="Arial"/>
              </a:rPr>
              <a:t>	</a:t>
            </a:r>
            <a:r>
              <a:rPr dirty="0" smtClean="0" sz="800" spc="5">
                <a:solidFill>
                  <a:srgbClr val="262323"/>
                </a:solidFill>
                <a:latin typeface="바탕"/>
                <a:cs typeface="바탕"/>
              </a:rPr>
              <a:t>본자료는효넘념인노무사회</a:t>
            </a:r>
            <a:r>
              <a:rPr dirty="0" smtClean="0" sz="800" spc="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2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15">
                <a:solidFill>
                  <a:srgbClr val="262323"/>
                </a:solidFill>
                <a:latin typeface="Arial"/>
                <a:cs typeface="Arial"/>
              </a:rPr>
              <a:t>'202</a:t>
            </a:r>
            <a:r>
              <a:rPr dirty="0" smtClean="0" sz="800" spc="-60">
                <a:solidFill>
                  <a:srgbClr val="262323"/>
                </a:solidFill>
                <a:latin typeface="Arial"/>
                <a:cs typeface="Arial"/>
              </a:rPr>
              <a:t>2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년퇴직연금</a:t>
            </a:r>
            <a:r>
              <a:rPr dirty="0" smtClean="0" sz="800" spc="9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45">
                <a:solidFill>
                  <a:srgbClr val="262323"/>
                </a:solidFill>
                <a:latin typeface="바탕"/>
                <a:cs typeface="바탕"/>
              </a:rPr>
              <a:t>도입</a:t>
            </a:r>
            <a:r>
              <a:rPr dirty="0" smtClean="0" sz="800" spc="-8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40">
                <a:solidFill>
                  <a:srgbClr val="262323"/>
                </a:solidFill>
                <a:latin typeface="바탕"/>
                <a:cs typeface="바탕"/>
              </a:rPr>
              <a:t>운영지원교육</a:t>
            </a:r>
            <a:r>
              <a:rPr dirty="0" smtClean="0" sz="800" spc="35">
                <a:solidFill>
                  <a:srgbClr val="262323"/>
                </a:solidFill>
                <a:latin typeface="바탕"/>
                <a:cs typeface="바탕"/>
              </a:rPr>
              <a:t>용</a:t>
            </a:r>
            <a:r>
              <a:rPr dirty="0" smtClean="0" sz="800" spc="-300">
                <a:solidFill>
                  <a:srgbClr val="262323"/>
                </a:solidFill>
                <a:latin typeface="Arial"/>
                <a:cs typeface="Arial"/>
              </a:rPr>
              <a:t>1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으로만사용되어야합니다</a:t>
            </a:r>
            <a:endParaRPr sz="800">
              <a:latin typeface="바탕"/>
              <a:cs typeface="바탕"/>
            </a:endParaRPr>
          </a:p>
          <a:p>
            <a:pPr>
              <a:lnSpc>
                <a:spcPts val="600"/>
              </a:lnSpc>
              <a:spcBef>
                <a:spcPts val="2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 marL="15240">
              <a:lnSpc>
                <a:spcPct val="100000"/>
              </a:lnSpc>
            </a:pPr>
            <a:r>
              <a:rPr dirty="0" smtClean="0" sz="900" spc="315">
                <a:solidFill>
                  <a:srgbClr val="262323"/>
                </a:solidFill>
                <a:latin typeface="Times New Roman"/>
                <a:cs typeface="Times New Roman"/>
              </a:rPr>
              <a:t>3</a:t>
            </a:r>
            <a:r>
              <a:rPr dirty="0" smtClean="0" sz="900" spc="315">
                <a:solidFill>
                  <a:srgbClr val="262323"/>
                </a:solidFill>
                <a:latin typeface="Times New Roman"/>
                <a:cs typeface="Times New Roman"/>
              </a:rPr>
              <a:t>   </a:t>
            </a:r>
            <a:r>
              <a:rPr dirty="0" smtClean="0" sz="900" spc="9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80">
                <a:solidFill>
                  <a:srgbClr val="262323"/>
                </a:solidFill>
                <a:latin typeface="바탕"/>
                <a:cs typeface="바탕"/>
              </a:rPr>
              <a:t>본자료는한펌인노무사회의</a:t>
            </a:r>
            <a:r>
              <a:rPr dirty="0" smtClean="0" sz="800" spc="8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12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60">
                <a:solidFill>
                  <a:srgbClr val="262323"/>
                </a:solidFill>
                <a:latin typeface="바탕"/>
                <a:cs typeface="바탕"/>
              </a:rPr>
              <a:t>동</a:t>
            </a:r>
            <a:r>
              <a:rPr dirty="0" smtClean="0" sz="800" spc="114">
                <a:solidFill>
                  <a:srgbClr val="262323"/>
                </a:solidFill>
                <a:latin typeface="바탕"/>
                <a:cs typeface="바탕"/>
              </a:rPr>
              <a:t>의</a:t>
            </a:r>
            <a:r>
              <a:rPr dirty="0" smtClean="0" sz="800" spc="80">
                <a:solidFill>
                  <a:srgbClr val="262323"/>
                </a:solidFill>
                <a:latin typeface="바탕"/>
                <a:cs typeface="바탕"/>
              </a:rPr>
              <a:t>없</a:t>
            </a:r>
            <a:r>
              <a:rPr dirty="0" smtClean="0" sz="800" spc="105">
                <a:solidFill>
                  <a:srgbClr val="262323"/>
                </a:solidFill>
                <a:latin typeface="바탕"/>
                <a:cs typeface="바탕"/>
              </a:rPr>
              <a:t>이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어떤</a:t>
            </a:r>
            <a:r>
              <a:rPr dirty="0" smtClean="0" sz="800" spc="6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20">
                <a:solidFill>
                  <a:srgbClr val="262323"/>
                </a:solidFill>
                <a:latin typeface="바탕"/>
                <a:cs typeface="바탕"/>
              </a:rPr>
              <a:t>경우에도</a:t>
            </a:r>
            <a:r>
              <a:rPr dirty="0" smtClean="0" sz="800" spc="-7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5">
                <a:solidFill>
                  <a:srgbClr val="262323"/>
                </a:solidFill>
                <a:latin typeface="바탕"/>
                <a:cs typeface="바탕"/>
              </a:rPr>
              <a:t>다른목적으로사용되어서는</a:t>
            </a:r>
            <a:r>
              <a:rPr dirty="0" smtClean="0" sz="800" spc="2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안될니다</a:t>
            </a:r>
            <a:endParaRPr sz="800">
              <a:latin typeface="바탕"/>
              <a:cs typeface="바탕"/>
            </a:endParaRPr>
          </a:p>
          <a:p>
            <a:pPr>
              <a:lnSpc>
                <a:spcPts val="600"/>
              </a:lnSpc>
              <a:spcBef>
                <a:spcPts val="13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  <a:tabLst>
                <a:tab pos="239395" algn="l"/>
              </a:tabLst>
            </a:pPr>
            <a:r>
              <a:rPr dirty="0" smtClean="0" sz="900" spc="220">
                <a:solidFill>
                  <a:srgbClr val="262323"/>
                </a:solidFill>
                <a:latin typeface="Times New Roman"/>
                <a:cs typeface="Times New Roman"/>
              </a:rPr>
              <a:t>4</a:t>
            </a:r>
            <a:r>
              <a:rPr dirty="0" smtClean="0" sz="900" spc="220">
                <a:solidFill>
                  <a:srgbClr val="262323"/>
                </a:solidFill>
                <a:latin typeface="Times New Roman"/>
                <a:cs typeface="Times New Roman"/>
              </a:rPr>
              <a:t>	</a:t>
            </a:r>
            <a:r>
              <a:rPr dirty="0" smtClean="0" sz="800" spc="-55">
                <a:solidFill>
                  <a:srgbClr val="262323"/>
                </a:solidFill>
                <a:latin typeface="바탕"/>
                <a:cs typeface="바탕"/>
              </a:rPr>
              <a:t>본자료는효넙}공인노무사호|의</a:t>
            </a:r>
            <a:r>
              <a:rPr dirty="0" smtClean="0" sz="800" spc="-5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4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60">
                <a:solidFill>
                  <a:srgbClr val="262323"/>
                </a:solidFill>
                <a:latin typeface="바탕"/>
                <a:cs typeface="바탕"/>
              </a:rPr>
              <a:t>동</a:t>
            </a:r>
            <a:r>
              <a:rPr dirty="0" smtClean="0" sz="800" spc="114">
                <a:solidFill>
                  <a:srgbClr val="262323"/>
                </a:solidFill>
                <a:latin typeface="바탕"/>
                <a:cs typeface="바탕"/>
              </a:rPr>
              <a:t>의</a:t>
            </a:r>
            <a:r>
              <a:rPr dirty="0" smtClean="0" sz="800" spc="80">
                <a:solidFill>
                  <a:srgbClr val="262323"/>
                </a:solidFill>
                <a:latin typeface="바탕"/>
                <a:cs typeface="바탕"/>
              </a:rPr>
              <a:t>없이</a:t>
            </a:r>
            <a:r>
              <a:rPr dirty="0" smtClean="0" sz="800" spc="-9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60">
                <a:solidFill>
                  <a:srgbClr val="262323"/>
                </a:solidFill>
                <a:latin typeface="바탕"/>
                <a:cs typeface="바탕"/>
              </a:rPr>
              <a:t>수정</a:t>
            </a:r>
            <a:r>
              <a:rPr dirty="0" smtClean="0" sz="800" spc="-16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변경하거나제</a:t>
            </a:r>
            <a:r>
              <a:rPr dirty="0" smtClean="0" sz="800" spc="-14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900" spc="-35">
                <a:solidFill>
                  <a:srgbClr val="262323"/>
                </a:solidFill>
                <a:latin typeface="Times New Roman"/>
                <a:cs typeface="Times New Roman"/>
              </a:rPr>
              <a:t>3</a:t>
            </a:r>
            <a:r>
              <a:rPr dirty="0" smtClean="0" sz="800" spc="5">
                <a:solidFill>
                  <a:srgbClr val="262323"/>
                </a:solidFill>
                <a:latin typeface="바탕"/>
                <a:cs typeface="바탕"/>
              </a:rPr>
              <a:t>자에게</a:t>
            </a:r>
            <a:r>
              <a:rPr dirty="0" smtClean="0" sz="800" spc="-14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0">
                <a:solidFill>
                  <a:srgbClr val="262323"/>
                </a:solidFill>
                <a:latin typeface="바탕"/>
                <a:cs typeface="바탕"/>
              </a:rPr>
              <a:t>제공하는</a:t>
            </a:r>
            <a:r>
              <a:rPr dirty="0" smtClean="0" sz="800" spc="-14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40">
                <a:solidFill>
                  <a:srgbClr val="262323"/>
                </a:solidFill>
                <a:latin typeface="바탕"/>
                <a:cs typeface="바탕"/>
              </a:rPr>
              <a:t>것을</a:t>
            </a:r>
            <a:r>
              <a:rPr dirty="0" smtClean="0" sz="800" spc="-16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5">
                <a:solidFill>
                  <a:srgbClr val="262323"/>
                </a:solidFill>
                <a:latin typeface="바탕"/>
                <a:cs typeface="바탕"/>
              </a:rPr>
              <a:t>금지합니다</a:t>
            </a:r>
            <a:endParaRPr sz="800">
              <a:latin typeface="바탕"/>
              <a:cs typeface="바탕"/>
            </a:endParaRPr>
          </a:p>
          <a:p>
            <a:pPr>
              <a:lnSpc>
                <a:spcPts val="1300"/>
              </a:lnSpc>
              <a:spcBef>
                <a:spcPts val="39"/>
              </a:spcBef>
            </a:pPr>
            <a:endParaRPr sz="1300"/>
          </a:p>
          <a:p>
            <a:pPr marL="12700">
              <a:lnSpc>
                <a:spcPct val="100000"/>
              </a:lnSpc>
            </a:pPr>
            <a:r>
              <a:rPr dirty="0" smtClean="0" sz="850" spc="390">
                <a:solidFill>
                  <a:srgbClr val="262323"/>
                </a:solidFill>
                <a:latin typeface="Times New Roman"/>
                <a:cs typeface="Times New Roman"/>
              </a:rPr>
              <a:t>5</a:t>
            </a:r>
            <a:r>
              <a:rPr dirty="0" smtClean="0" sz="850" spc="390">
                <a:solidFill>
                  <a:srgbClr val="262323"/>
                </a:solidFill>
                <a:latin typeface="Times New Roman"/>
                <a:cs typeface="Times New Roman"/>
              </a:rPr>
              <a:t>    </a:t>
            </a:r>
            <a:r>
              <a:rPr dirty="0" smtClean="0" sz="850" spc="-95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45">
                <a:solidFill>
                  <a:srgbClr val="262323"/>
                </a:solidFill>
                <a:latin typeface="바탕"/>
                <a:cs typeface="바탕"/>
              </a:rPr>
              <a:t>본자료는</a:t>
            </a:r>
            <a:r>
              <a:rPr dirty="0" smtClean="0" sz="800" spc="8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30">
                <a:solidFill>
                  <a:srgbClr val="262323"/>
                </a:solidFill>
                <a:latin typeface="바탕"/>
                <a:cs typeface="바탕"/>
              </a:rPr>
              <a:t>강사의</a:t>
            </a:r>
            <a:r>
              <a:rPr dirty="0" smtClean="0" sz="800" spc="-2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필요메</a:t>
            </a:r>
            <a:r>
              <a:rPr dirty="0" smtClean="0" sz="800" spc="-17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750" spc="-45">
                <a:solidFill>
                  <a:srgbClr val="262323"/>
                </a:solidFill>
                <a:latin typeface="바탕"/>
                <a:cs typeface="바탕"/>
              </a:rPr>
              <a:t>[다라</a:t>
            </a:r>
            <a:r>
              <a:rPr dirty="0" smtClean="0" sz="750" spc="-1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10">
                <a:solidFill>
                  <a:srgbClr val="262323"/>
                </a:solidFill>
                <a:latin typeface="바탕"/>
                <a:cs typeface="바탕"/>
              </a:rPr>
              <a:t>슬라이드</a:t>
            </a:r>
            <a:r>
              <a:rPr dirty="0" smtClean="0" sz="800" spc="9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숫자의</a:t>
            </a:r>
            <a:r>
              <a:rPr dirty="0" smtClean="0" sz="800" spc="2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750" spc="65">
                <a:solidFill>
                  <a:srgbClr val="262323"/>
                </a:solidFill>
                <a:latin typeface="바탕"/>
                <a:cs typeface="바탕"/>
              </a:rPr>
              <a:t>줄임과</a:t>
            </a:r>
            <a:r>
              <a:rPr dirty="0" smtClean="0" sz="750" spc="6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750" spc="3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0">
                <a:solidFill>
                  <a:srgbClr val="262323"/>
                </a:solidFill>
                <a:latin typeface="바탕"/>
                <a:cs typeface="바탕"/>
              </a:rPr>
              <a:t>순서교체</a:t>
            </a:r>
            <a:r>
              <a:rPr dirty="0" smtClean="0" sz="800" spc="5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등을</a:t>
            </a:r>
            <a:r>
              <a:rPr dirty="0" smtClean="0" sz="800" spc="-15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60">
                <a:solidFill>
                  <a:srgbClr val="262323"/>
                </a:solidFill>
                <a:latin typeface="바탕"/>
                <a:cs typeface="바탕"/>
              </a:rPr>
              <a:t>하</a:t>
            </a:r>
            <a:r>
              <a:rPr dirty="0" smtClean="0" sz="800" spc="114">
                <a:solidFill>
                  <a:srgbClr val="262323"/>
                </a:solidFill>
                <a:latin typeface="바탕"/>
                <a:cs typeface="바탕"/>
              </a:rPr>
              <a:t>여</a:t>
            </a:r>
            <a:r>
              <a:rPr dirty="0" smtClean="0" sz="800" spc="40">
                <a:solidFill>
                  <a:srgbClr val="262323"/>
                </a:solidFill>
                <a:latin typeface="바탕"/>
                <a:cs typeface="바탕"/>
              </a:rPr>
              <a:t>사용할수</a:t>
            </a:r>
            <a:r>
              <a:rPr dirty="0" smtClean="0" sz="800" spc="-5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있습</a:t>
            </a:r>
            <a:r>
              <a:rPr dirty="0" smtClean="0" sz="800" spc="-105">
                <a:solidFill>
                  <a:srgbClr val="262323"/>
                </a:solidFill>
                <a:latin typeface="바탕"/>
                <a:cs typeface="바탕"/>
              </a:rPr>
              <a:t>니</a:t>
            </a:r>
            <a:r>
              <a:rPr dirty="0" smtClean="0" sz="1150" spc="-60">
                <a:solidFill>
                  <a:srgbClr val="262323"/>
                </a:solidFill>
                <a:latin typeface="Times New Roman"/>
                <a:cs typeface="Times New Roman"/>
              </a:rPr>
              <a:t>q_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37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 marL="18415">
              <a:lnSpc>
                <a:spcPct val="100000"/>
              </a:lnSpc>
              <a:tabLst>
                <a:tab pos="239395" algn="l"/>
              </a:tabLst>
            </a:pPr>
            <a:r>
              <a:rPr dirty="0" smtClean="0" sz="900" spc="240">
                <a:solidFill>
                  <a:srgbClr val="262323"/>
                </a:solidFill>
                <a:latin typeface="Times New Roman"/>
                <a:cs typeface="Times New Roman"/>
              </a:rPr>
              <a:t>6</a:t>
            </a:r>
            <a:r>
              <a:rPr dirty="0" smtClean="0" sz="900" spc="240">
                <a:solidFill>
                  <a:srgbClr val="262323"/>
                </a:solidFill>
                <a:latin typeface="Times New Roman"/>
                <a:cs typeface="Times New Roman"/>
              </a:rPr>
              <a:t>	</a:t>
            </a:r>
            <a:r>
              <a:rPr dirty="0" smtClean="0" sz="800" spc="45">
                <a:solidFill>
                  <a:srgbClr val="262323"/>
                </a:solidFill>
                <a:latin typeface="바탕"/>
                <a:cs typeface="바탕"/>
              </a:rPr>
              <a:t>본자료는</a:t>
            </a:r>
            <a:r>
              <a:rPr dirty="0" smtClean="0" sz="800" spc="8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45">
                <a:solidFill>
                  <a:srgbClr val="262323"/>
                </a:solidFill>
                <a:latin typeface="바탕"/>
                <a:cs typeface="바탕"/>
              </a:rPr>
              <a:t>신뢰할수있는정보를</a:t>
            </a:r>
            <a:r>
              <a:rPr dirty="0" smtClean="0" sz="800" spc="-1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기초로제작되었으나</a:t>
            </a:r>
            <a:r>
              <a:rPr dirty="0" smtClean="0" sz="800" spc="-9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300" spc="240">
                <a:solidFill>
                  <a:srgbClr val="262323"/>
                </a:solidFill>
                <a:latin typeface="Times New Roman"/>
                <a:cs typeface="Times New Roman"/>
              </a:rPr>
              <a:t>1</a:t>
            </a:r>
            <a:r>
              <a:rPr dirty="0" smtClean="0" sz="800" spc="45">
                <a:solidFill>
                  <a:srgbClr val="262323"/>
                </a:solidFill>
                <a:latin typeface="바탕"/>
                <a:cs typeface="바탕"/>
              </a:rPr>
              <a:t>일부정보와수지의</a:t>
            </a:r>
            <a:r>
              <a:rPr dirty="0" smtClean="0" sz="800" spc="2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오류</a:t>
            </a:r>
            <a:r>
              <a:rPr dirty="0" smtClean="0" sz="800" spc="6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40">
                <a:solidFill>
                  <a:srgbClr val="262323"/>
                </a:solidFill>
                <a:latin typeface="바탕"/>
                <a:cs typeface="바탕"/>
              </a:rPr>
              <a:t>등이</a:t>
            </a:r>
            <a:r>
              <a:rPr dirty="0" smtClean="0" sz="800" spc="-16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85">
                <a:solidFill>
                  <a:srgbClr val="262323"/>
                </a:solidFill>
                <a:latin typeface="바탕"/>
                <a:cs typeface="바탕"/>
              </a:rPr>
              <a:t>있을수</a:t>
            </a:r>
            <a:r>
              <a:rPr dirty="0" smtClean="0" sz="800" spc="-16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30">
                <a:solidFill>
                  <a:srgbClr val="262323"/>
                </a:solidFill>
                <a:latin typeface="바탕"/>
                <a:cs typeface="바탕"/>
              </a:rPr>
              <a:t>있습니다</a:t>
            </a:r>
            <a:endParaRPr sz="800">
              <a:latin typeface="바탕"/>
              <a:cs typeface="바탕"/>
            </a:endParaRPr>
          </a:p>
          <a:p>
            <a:pPr>
              <a:lnSpc>
                <a:spcPts val="700"/>
              </a:lnSpc>
              <a:spcBef>
                <a:spcPts val="38"/>
              </a:spcBef>
            </a:pPr>
            <a:endParaRPr sz="700"/>
          </a:p>
          <a:p>
            <a:pPr>
              <a:lnSpc>
                <a:spcPts val="1000"/>
              </a:lnSpc>
            </a:pPr>
            <a:endParaRPr sz="1000"/>
          </a:p>
          <a:p>
            <a:pPr marL="24765">
              <a:lnSpc>
                <a:spcPct val="100000"/>
              </a:lnSpc>
              <a:tabLst>
                <a:tab pos="239395" algn="l"/>
              </a:tabLst>
            </a:pPr>
            <a:r>
              <a:rPr dirty="0" smtClean="0" sz="800" spc="130">
                <a:solidFill>
                  <a:srgbClr val="262323"/>
                </a:solidFill>
                <a:latin typeface="Arial"/>
                <a:cs typeface="Arial"/>
              </a:rPr>
              <a:t>Z</a:t>
            </a:r>
            <a:r>
              <a:rPr dirty="0" smtClean="0" sz="800" spc="130">
                <a:solidFill>
                  <a:srgbClr val="262323"/>
                </a:solidFill>
                <a:latin typeface="Arial"/>
                <a:cs typeface="Arial"/>
              </a:rPr>
              <a:t>	</a:t>
            </a:r>
            <a:r>
              <a:rPr dirty="0" smtClean="0" sz="800" spc="45">
                <a:solidFill>
                  <a:srgbClr val="262323"/>
                </a:solidFill>
                <a:latin typeface="바탕"/>
                <a:cs typeface="바탕"/>
              </a:rPr>
              <a:t>본자료는</a:t>
            </a:r>
            <a:r>
              <a:rPr dirty="0" smtClean="0" sz="800" spc="6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30">
                <a:solidFill>
                  <a:srgbClr val="262323"/>
                </a:solidFill>
                <a:latin typeface="바탕"/>
                <a:cs typeface="바탕"/>
              </a:rPr>
              <a:t>향후</a:t>
            </a:r>
            <a:r>
              <a:rPr dirty="0" smtClean="0" sz="800" spc="-12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10">
                <a:solidFill>
                  <a:srgbClr val="262323"/>
                </a:solidFill>
                <a:latin typeface="바탕"/>
                <a:cs typeface="바탕"/>
              </a:rPr>
              <a:t>변경되는</a:t>
            </a:r>
            <a:r>
              <a:rPr dirty="0" smtClean="0" sz="800" spc="-10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-10">
                <a:solidFill>
                  <a:srgbClr val="262323"/>
                </a:solidFill>
                <a:latin typeface="바탕"/>
                <a:cs typeface="바탕"/>
              </a:rPr>
              <a:t>내용을</a:t>
            </a:r>
            <a:r>
              <a:rPr dirty="0" smtClean="0" sz="800" spc="-125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15">
                <a:solidFill>
                  <a:srgbClr val="262323"/>
                </a:solidFill>
                <a:latin typeface="바탕"/>
                <a:cs typeface="바탕"/>
              </a:rPr>
              <a:t>지속적으로수정</a:t>
            </a:r>
            <a:r>
              <a:rPr dirty="0" smtClean="0" sz="800" spc="114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15">
                <a:solidFill>
                  <a:srgbClr val="262323"/>
                </a:solidFill>
                <a:latin typeface="바탕"/>
                <a:cs typeface="바탕"/>
              </a:rPr>
              <a:t>보온빼</a:t>
            </a:r>
            <a:r>
              <a:rPr dirty="0" smtClean="0" sz="800" spc="-120">
                <a:solidFill>
                  <a:srgbClr val="262323"/>
                </a:solidFill>
                <a:latin typeface="바탕"/>
                <a:cs typeface="바탕"/>
              </a:rPr>
              <a:t> </a:t>
            </a:r>
            <a:r>
              <a:rPr dirty="0" smtClean="0" sz="800" spc="20">
                <a:solidFill>
                  <a:srgbClr val="262323"/>
                </a:solidFill>
                <a:latin typeface="바탕"/>
                <a:cs typeface="바탕"/>
              </a:rPr>
              <a:t>나갈예정입니다</a:t>
            </a:r>
            <a:endParaRPr sz="800">
              <a:latin typeface="바탕"/>
              <a:cs typeface="바탕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1782" y="10232368"/>
            <a:ext cx="201295" cy="1568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160">
                <a:solidFill>
                  <a:srgbClr val="080808"/>
                </a:solidFill>
                <a:latin typeface="Arial"/>
                <a:cs typeface="Arial"/>
              </a:rPr>
              <a:t>68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99381" y="10185589"/>
            <a:ext cx="1652905" cy="1651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30">
                <a:solidFill>
                  <a:srgbClr val="696767"/>
                </a:solidFill>
                <a:latin typeface="Times New Roman"/>
                <a:cs typeface="Times New Roman"/>
              </a:rPr>
              <a:t>2</a:t>
            </a:r>
            <a:r>
              <a:rPr dirty="0" smtClean="0" sz="1000" spc="35">
                <a:solidFill>
                  <a:srgbClr val="262323"/>
                </a:solidFill>
                <a:latin typeface="Times New Roman"/>
                <a:cs typeface="Times New Roman"/>
              </a:rPr>
              <a:t>0</a:t>
            </a:r>
            <a:r>
              <a:rPr dirty="0" smtClean="0" sz="1000" spc="25">
                <a:solidFill>
                  <a:srgbClr val="696767"/>
                </a:solidFill>
                <a:latin typeface="Times New Roman"/>
                <a:cs typeface="Times New Roman"/>
              </a:rPr>
              <a:t>22</a:t>
            </a:r>
            <a:r>
              <a:rPr dirty="0" smtClean="0" sz="1000" spc="20">
                <a:solidFill>
                  <a:srgbClr val="696767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30">
                <a:solidFill>
                  <a:srgbClr val="524F50"/>
                </a:solidFill>
                <a:latin typeface="바탕"/>
                <a:cs typeface="바탕"/>
              </a:rPr>
              <a:t>퇴직연금도입</a:t>
            </a:r>
            <a:r>
              <a:rPr dirty="0" smtClean="0" sz="800" spc="-190">
                <a:solidFill>
                  <a:srgbClr val="524F50"/>
                </a:solidFill>
                <a:latin typeface="바탕"/>
                <a:cs typeface="바탕"/>
              </a:rPr>
              <a:t> </a:t>
            </a:r>
            <a:r>
              <a:rPr dirty="0" smtClean="0" sz="800" spc="25">
                <a:solidFill>
                  <a:srgbClr val="262323"/>
                </a:solidFill>
                <a:latin typeface="바탕"/>
                <a:cs typeface="바탕"/>
              </a:rPr>
              <a:t>·</a:t>
            </a:r>
            <a:r>
              <a:rPr dirty="0" smtClean="0" sz="800" spc="85">
                <a:solidFill>
                  <a:srgbClr val="524F50"/>
                </a:solidFill>
                <a:latin typeface="바탕"/>
                <a:cs typeface="바탕"/>
              </a:rPr>
              <a:t>운</a:t>
            </a:r>
            <a:r>
              <a:rPr dirty="0" smtClean="0" sz="800" spc="-30">
                <a:solidFill>
                  <a:srgbClr val="524F50"/>
                </a:solidFill>
                <a:latin typeface="바탕"/>
                <a:cs typeface="바탕"/>
              </a:rPr>
              <a:t>영</a:t>
            </a:r>
            <a:r>
              <a:rPr dirty="0" smtClean="0" sz="800" spc="55">
                <a:solidFill>
                  <a:srgbClr val="262323"/>
                </a:solidFill>
                <a:latin typeface="바탕"/>
                <a:cs typeface="바탕"/>
              </a:rPr>
              <a:t>지</a:t>
            </a:r>
            <a:r>
              <a:rPr dirty="0" smtClean="0" sz="800" spc="-25">
                <a:solidFill>
                  <a:srgbClr val="524F50"/>
                </a:solidFill>
                <a:latin typeface="바탕"/>
                <a:cs typeface="바탕"/>
              </a:rPr>
              <a:t>원</a:t>
            </a:r>
            <a:r>
              <a:rPr dirty="0" smtClean="0" sz="800" spc="25">
                <a:solidFill>
                  <a:srgbClr val="262323"/>
                </a:solidFill>
                <a:latin typeface="바탕"/>
                <a:cs typeface="바탕"/>
              </a:rPr>
              <a:t>교</a:t>
            </a:r>
            <a:r>
              <a:rPr dirty="0" smtClean="0" sz="800" spc="110">
                <a:solidFill>
                  <a:srgbClr val="524F50"/>
                </a:solidFill>
                <a:latin typeface="바탕"/>
                <a:cs typeface="바탕"/>
              </a:rPr>
              <a:t>육</a:t>
            </a:r>
            <a:endParaRPr sz="800">
              <a:latin typeface="바탕"/>
              <a:cs typeface="바탕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0515" y="4443306"/>
            <a:ext cx="5518009" cy="12643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684907" y="10224527"/>
            <a:ext cx="200660" cy="1720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50" spc="160">
                <a:latin typeface="Times New Roman"/>
                <a:cs typeface="Times New Roman"/>
              </a:rPr>
              <a:t>69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2022-08-25T14:21:50Z</dcterms:created>
  <dcterms:modified xsi:type="dcterms:W3CDTF">2022-08-25T14:21:50Z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2022-04-25T00:00:00Z</vt:filetime>
  </property>
  <property fmtid="{D5CDD505-2E9C-101B-9397-08002B2CF9AE}" pid="3" name="LastSaved">
    <vt:filetime>2022-08-25T00:00:00Z</vt:filetime>
  </property>
</Properties>
</file>