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587" r:id="rId2"/>
    <p:sldId id="931" r:id="rId3"/>
    <p:sldId id="911" r:id="rId4"/>
    <p:sldId id="841" r:id="rId5"/>
    <p:sldId id="851" r:id="rId6"/>
    <p:sldId id="912" r:id="rId7"/>
    <p:sldId id="832" r:id="rId8"/>
    <p:sldId id="875" r:id="rId9"/>
    <p:sldId id="901" r:id="rId10"/>
    <p:sldId id="895" r:id="rId11"/>
    <p:sldId id="935" r:id="rId12"/>
    <p:sldId id="896" r:id="rId13"/>
    <p:sldId id="897" r:id="rId14"/>
    <p:sldId id="898" r:id="rId15"/>
    <p:sldId id="856" r:id="rId16"/>
    <p:sldId id="902" r:id="rId17"/>
    <p:sldId id="846" r:id="rId18"/>
    <p:sldId id="904" r:id="rId19"/>
    <p:sldId id="906" r:id="rId20"/>
    <p:sldId id="908" r:id="rId21"/>
    <p:sldId id="909" r:id="rId22"/>
    <p:sldId id="860" r:id="rId23"/>
    <p:sldId id="913" r:id="rId24"/>
    <p:sldId id="885" r:id="rId25"/>
    <p:sldId id="916" r:id="rId26"/>
    <p:sldId id="918" r:id="rId27"/>
    <p:sldId id="919" r:id="rId28"/>
    <p:sldId id="915" r:id="rId29"/>
    <p:sldId id="862" r:id="rId30"/>
    <p:sldId id="921" r:id="rId31"/>
    <p:sldId id="922" r:id="rId32"/>
    <p:sldId id="923" r:id="rId33"/>
    <p:sldId id="924" r:id="rId34"/>
    <p:sldId id="925" r:id="rId35"/>
    <p:sldId id="926" r:id="rId36"/>
    <p:sldId id="927" r:id="rId37"/>
    <p:sldId id="928" r:id="rId38"/>
    <p:sldId id="275" r:id="rId39"/>
    <p:sldId id="276" r:id="rId40"/>
    <p:sldId id="277" r:id="rId41"/>
  </p:sldIdLst>
  <p:sldSz cx="9906000" cy="6858000" type="A4"/>
  <p:notesSz cx="6735763" cy="9866313"/>
  <p:defaultTextStyle>
    <a:defPPr>
      <a:defRPr lang="ko-KR"/>
    </a:defPPr>
    <a:lvl1pPr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5pPr>
    <a:lvl6pPr marL="2286000" algn="l" defTabSz="914400" rtl="0" eaLnBrk="1" latinLnBrk="1" hangingPunct="1"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6pPr>
    <a:lvl7pPr marL="2743200" algn="l" defTabSz="914400" rtl="0" eaLnBrk="1" latinLnBrk="1" hangingPunct="1"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7pPr>
    <a:lvl8pPr marL="3200400" algn="l" defTabSz="914400" rtl="0" eaLnBrk="1" latinLnBrk="1" hangingPunct="1"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8pPr>
    <a:lvl9pPr marL="3657600" algn="l" defTabSz="914400" rtl="0" eaLnBrk="1" latinLnBrk="1" hangingPunct="1">
      <a:defRPr sz="1200" b="1" kern="1200">
        <a:solidFill>
          <a:schemeClr val="tx1"/>
        </a:solidFill>
        <a:latin typeface="-2002" pitchFamily="18" charset="-127"/>
        <a:ea typeface="-2002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4065">
          <p15:clr>
            <a:srgbClr val="A4A3A4"/>
          </p15:clr>
        </p15:guide>
        <p15:guide id="4" orient="horz" pos="210">
          <p15:clr>
            <a:srgbClr val="A4A3A4"/>
          </p15:clr>
        </p15:guide>
        <p15:guide id="5" orient="horz" pos="799">
          <p15:clr>
            <a:srgbClr val="A4A3A4"/>
          </p15:clr>
        </p15:guide>
        <p15:guide id="6" orient="horz">
          <p15:clr>
            <a:srgbClr val="A4A3A4"/>
          </p15:clr>
        </p15:guide>
        <p15:guide id="7" pos="6068">
          <p15:clr>
            <a:srgbClr val="A4A3A4"/>
          </p15:clr>
        </p15:guide>
        <p15:guide id="8" pos="172">
          <p15:clr>
            <a:srgbClr val="A4A3A4"/>
          </p15:clr>
        </p15:guide>
        <p15:guide id="9" pos="3120">
          <p15:clr>
            <a:srgbClr val="A4A3A4"/>
          </p15:clr>
        </p15:guide>
        <p15:guide id="10" pos="3029">
          <p15:clr>
            <a:srgbClr val="A4A3A4"/>
          </p15:clr>
        </p15:guide>
        <p15:guide id="11" pos="3211">
          <p15:clr>
            <a:srgbClr val="A4A3A4"/>
          </p15:clr>
        </p15:guide>
        <p15:guide id="12" pos="3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BUser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FCC66"/>
    <a:srgbClr val="FCAF17"/>
    <a:srgbClr val="FFFFFF"/>
    <a:srgbClr val="DA8200"/>
    <a:srgbClr val="0000FF"/>
    <a:srgbClr val="FFCC99"/>
    <a:srgbClr val="FF99CC"/>
    <a:srgbClr val="D9D9D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55" autoAdjust="0"/>
    <p:restoredTop sz="98750" autoAdjust="0"/>
  </p:normalViewPr>
  <p:slideViewPr>
    <p:cSldViewPr>
      <p:cViewPr varScale="1">
        <p:scale>
          <a:sx n="114" d="100"/>
          <a:sy n="114" d="100"/>
        </p:scale>
        <p:origin x="1674" y="108"/>
      </p:cViewPr>
      <p:guideLst>
        <p:guide orient="horz" pos="3339"/>
        <p:guide orient="horz" pos="663"/>
        <p:guide orient="horz" pos="4065"/>
        <p:guide orient="horz" pos="210"/>
        <p:guide orient="horz" pos="799"/>
        <p:guide orient="horz"/>
        <p:guide pos="6068"/>
        <p:guide pos="172"/>
        <p:guide pos="3120"/>
        <p:guide pos="3029"/>
        <p:guide pos="3211"/>
        <p:guide pos="3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158"/>
    </p:cViewPr>
  </p:sorterViewPr>
  <p:notesViewPr>
    <p:cSldViewPr>
      <p:cViewPr varScale="1">
        <p:scale>
          <a:sx n="47" d="100"/>
          <a:sy n="47" d="100"/>
        </p:scale>
        <p:origin x="2800" y="40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8" tIns="45491" rIns="90978" bIns="45491" numCol="1" anchor="t" anchorCtr="0" compatLnSpc="1">
            <a:prstTxWarp prst="textNoShape">
              <a:avLst/>
            </a:prstTxWarp>
          </a:bodyPr>
          <a:lstStyle>
            <a:lvl1pPr algn="l" defTabSz="909860" eaLnBrk="1" latinLnBrk="1" hangingPunct="1">
              <a:spcBef>
                <a:spcPct val="0"/>
              </a:spcBef>
              <a:defRPr kumimoji="1"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892" y="4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8" tIns="45491" rIns="90978" bIns="45491" numCol="1" anchor="t" anchorCtr="0" compatLnSpc="1">
            <a:prstTxWarp prst="textNoShape">
              <a:avLst/>
            </a:prstTxWarp>
          </a:bodyPr>
          <a:lstStyle>
            <a:lvl1pPr algn="r" defTabSz="909860" eaLnBrk="1" latinLnBrk="1" hangingPunct="1">
              <a:spcBef>
                <a:spcPct val="0"/>
              </a:spcBef>
              <a:defRPr kumimoji="1"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3081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8" tIns="45491" rIns="90978" bIns="45491" numCol="1" anchor="b" anchorCtr="0" compatLnSpc="1">
            <a:prstTxWarp prst="textNoShape">
              <a:avLst/>
            </a:prstTxWarp>
          </a:bodyPr>
          <a:lstStyle>
            <a:lvl1pPr algn="l" defTabSz="909860" eaLnBrk="1" latinLnBrk="1" hangingPunct="1">
              <a:spcBef>
                <a:spcPct val="0"/>
              </a:spcBef>
              <a:defRPr kumimoji="1"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892" y="9373081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78" tIns="45491" rIns="90978" bIns="45491" numCol="1" anchor="b" anchorCtr="0" compatLnSpc="1">
            <a:prstTxWarp prst="textNoShape">
              <a:avLst/>
            </a:prstTxWarp>
          </a:bodyPr>
          <a:lstStyle>
            <a:lvl1pPr algn="r" defTabSz="909860" eaLnBrk="1" latinLnBrk="1" hangingPunct="1">
              <a:spcBef>
                <a:spcPct val="0"/>
              </a:spcBef>
              <a:defRPr kumimoji="1"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5D5B720-4D4C-497B-B455-3D6990E8EA0E}" type="slidenum"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‹#›</a:t>
            </a:fld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0006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0" tIns="45954" rIns="91910" bIns="45954" numCol="1" anchor="t" anchorCtr="0" compatLnSpc="1">
            <a:prstTxWarp prst="textNoShape">
              <a:avLst/>
            </a:prstTxWarp>
          </a:bodyPr>
          <a:lstStyle>
            <a:lvl1pPr algn="l" defTabSz="919372" eaLnBrk="1" latinLnBrk="1" hangingPunct="1">
              <a:spcBef>
                <a:spcPct val="0"/>
              </a:spcBef>
              <a:defRPr kumimoji="1" sz="1200" b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892" y="4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0" tIns="45954" rIns="91910" bIns="45954" numCol="1" anchor="t" anchorCtr="0" compatLnSpc="1">
            <a:prstTxWarp prst="textNoShape">
              <a:avLst/>
            </a:prstTxWarp>
          </a:bodyPr>
          <a:lstStyle>
            <a:lvl1pPr algn="r" defTabSz="919372" eaLnBrk="1" latinLnBrk="1" hangingPunct="1">
              <a:spcBef>
                <a:spcPct val="0"/>
              </a:spcBef>
              <a:defRPr kumimoji="1" sz="1200" b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6913" y="741363"/>
            <a:ext cx="5340350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0913" y="4688112"/>
            <a:ext cx="5393950" cy="443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0" tIns="45954" rIns="91910" bIns="459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 dirty="0"/>
              <a:t>Click to edit Master text styles</a:t>
            </a:r>
          </a:p>
          <a:p>
            <a:pPr lvl="1"/>
            <a:r>
              <a:rPr lang="en-US" altLang="ko-KR" noProof="0" dirty="0"/>
              <a:t>Second level</a:t>
            </a:r>
          </a:p>
          <a:p>
            <a:pPr lvl="2"/>
            <a:r>
              <a:rPr lang="en-US" altLang="ko-KR" noProof="0" dirty="0"/>
              <a:t>Third level</a:t>
            </a:r>
          </a:p>
          <a:p>
            <a:pPr lvl="3"/>
            <a:r>
              <a:rPr lang="en-US" altLang="ko-KR" noProof="0" dirty="0"/>
              <a:t>Fourth level</a:t>
            </a:r>
          </a:p>
          <a:p>
            <a:pPr lvl="4"/>
            <a:r>
              <a:rPr lang="en-US" altLang="ko-KR" noProof="0" dirty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3081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0" tIns="45954" rIns="91910" bIns="45954" numCol="1" anchor="b" anchorCtr="0" compatLnSpc="1">
            <a:prstTxWarp prst="textNoShape">
              <a:avLst/>
            </a:prstTxWarp>
          </a:bodyPr>
          <a:lstStyle>
            <a:lvl1pPr algn="l" defTabSz="919372" eaLnBrk="1" latinLnBrk="1" hangingPunct="1">
              <a:spcBef>
                <a:spcPct val="0"/>
              </a:spcBef>
              <a:defRPr kumimoji="1" sz="1200" b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892" y="9373081"/>
            <a:ext cx="2919303" cy="4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0" tIns="45954" rIns="91910" bIns="45954" numCol="1" anchor="b" anchorCtr="0" compatLnSpc="1">
            <a:prstTxWarp prst="textNoShape">
              <a:avLst/>
            </a:prstTxWarp>
          </a:bodyPr>
          <a:lstStyle>
            <a:lvl1pPr algn="r" defTabSz="919372" eaLnBrk="1" latinLnBrk="1" hangingPunct="1">
              <a:spcBef>
                <a:spcPct val="0"/>
              </a:spcBef>
              <a:defRPr kumimoji="1" sz="1200" b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60144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00833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9376E8-0573-4811-B142-6C99CE660891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56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28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29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0350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39D77-1431-47F8-A9BC-1F0D4C3285C1}" type="slidenum">
              <a:rPr lang="en-US" altLang="ko-KR" smtClean="0"/>
              <a:pPr>
                <a:defRPr/>
              </a:pPr>
              <a:t>36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7858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6449"/>
            <a:ext cx="7138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 userDrawn="1"/>
        </p:nvSpPr>
        <p:spPr bwMode="auto">
          <a:xfrm>
            <a:off x="7068189" y="5365805"/>
            <a:ext cx="1524000" cy="37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ko-KR" altLang="en-US" sz="1400" b="0" spc="-40" baseline="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0828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0" y="1800177"/>
            <a:ext cx="9906000" cy="4969209"/>
            <a:chOff x="34546" y="1800176"/>
            <a:chExt cx="9109454" cy="4969209"/>
          </a:xfrm>
        </p:grpSpPr>
        <p:pic>
          <p:nvPicPr>
            <p:cNvPr id="4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80"/>
            <a:stretch/>
          </p:blipFill>
          <p:spPr bwMode="auto">
            <a:xfrm>
              <a:off x="3886466" y="1800176"/>
              <a:ext cx="5257534" cy="496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80"/>
            <a:stretch/>
          </p:blipFill>
          <p:spPr bwMode="auto">
            <a:xfrm flipH="1">
              <a:off x="34546" y="1800176"/>
              <a:ext cx="5257534" cy="496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4"/>
          <p:cNvSpPr>
            <a:spLocks noChangeArrowheads="1"/>
          </p:cNvSpPr>
          <p:nvPr userDrawn="1"/>
        </p:nvSpPr>
        <p:spPr bwMode="auto">
          <a:xfrm>
            <a:off x="4211918" y="5157193"/>
            <a:ext cx="1524000" cy="37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ko-KR" altLang="en-US" sz="1400" b="0" spc="-40" baseline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900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344488" y="332656"/>
            <a:ext cx="8208000" cy="612000"/>
          </a:xfrm>
          <a:prstGeom prst="rect">
            <a:avLst/>
          </a:prstGeom>
        </p:spPr>
        <p:txBody>
          <a:bodyPr anchor="ctr"/>
          <a:lstStyle>
            <a:lvl1pPr algn="l">
              <a:defRPr sz="2000" b="0" spc="-40" baseline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337877" y="1074192"/>
            <a:ext cx="9216000" cy="5760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600" b="1" spc="-40" baseline="0">
                <a:latin typeface="+mn-ea"/>
                <a:ea typeface="+mn-ea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914400" indent="0">
              <a:buFont typeface="Arial" panose="020B0604020202020204" pitchFamily="34" charset="0"/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371600" indent="0">
              <a:buFont typeface="Arial" panose="020B0604020202020204" pitchFamily="34" charset="0"/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828800" indent="0">
              <a:buFont typeface="Arial" panose="020B0604020202020204" pitchFamily="34" charset="0"/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98957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344488" y="332656"/>
            <a:ext cx="8208000" cy="612000"/>
          </a:xfrm>
          <a:prstGeom prst="rect">
            <a:avLst/>
          </a:prstGeom>
        </p:spPr>
        <p:txBody>
          <a:bodyPr anchor="ctr"/>
          <a:lstStyle>
            <a:lvl1pPr algn="l">
              <a:defRPr lang="ko-KR" altLang="en-US" sz="2000" b="0" spc="-40" baseline="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pPr lvl="0" algn="l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8124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86"/>
            <a:ext cx="990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055" y="152636"/>
            <a:ext cx="8915400" cy="612068"/>
          </a:xfrm>
          <a:prstGeom prst="rect">
            <a:avLst/>
          </a:prstGeom>
        </p:spPr>
        <p:txBody>
          <a:bodyPr anchor="ctr"/>
          <a:lstStyle>
            <a:lvl1pPr algn="l">
              <a:defRPr lang="ko-KR" altLang="en-US" sz="2400" b="0" spc="-40" baseline="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pPr lvl="0" algn="l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39441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25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EB1436-E018-43F5-989E-EC5EB0A2C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3E06335-8858-4ADD-97C4-DE1B7BAB9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F5C61D-4385-4A25-BA5D-BEEB14C5B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72C4-AC74-4E24-96A7-2D3BD997385A}" type="datetimeFigureOut">
              <a:rPr lang="ko-KR" altLang="en-US" smtClean="0"/>
              <a:t>2020-12-08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6D35B7-0A9A-4DCF-AB34-5020CA51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6DB5ED-8241-4F6A-9BB2-9E3A4A35F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9250-538B-468F-9FA7-8C537852AC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49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3"/>
          <a:stretch/>
        </p:blipFill>
        <p:spPr bwMode="auto">
          <a:xfrm>
            <a:off x="0" y="333375"/>
            <a:ext cx="8610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Line 36"/>
          <p:cNvSpPr>
            <a:spLocks noChangeShapeType="1"/>
          </p:cNvSpPr>
          <p:nvPr/>
        </p:nvSpPr>
        <p:spPr bwMode="auto">
          <a:xfrm>
            <a:off x="376238" y="6669306"/>
            <a:ext cx="9072562" cy="0"/>
          </a:xfrm>
          <a:prstGeom prst="line">
            <a:avLst/>
          </a:prstGeom>
          <a:noFill/>
          <a:ln w="19050">
            <a:solidFill>
              <a:srgbClr val="544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9" name="Rectangle 37"/>
          <p:cNvSpPr>
            <a:spLocks noChangeArrowheads="1"/>
          </p:cNvSpPr>
          <p:nvPr/>
        </p:nvSpPr>
        <p:spPr bwMode="auto">
          <a:xfrm>
            <a:off x="152400" y="6623054"/>
            <a:ext cx="25146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latinLnBrk="1" hangingPunct="1">
              <a:spcBef>
                <a:spcPct val="0"/>
              </a:spcBef>
            </a:pPr>
            <a:fld id="{C747A9F5-8251-477F-B490-32D8ED749A49}" type="slidenum">
              <a:rPr kumimoji="1" lang="en-US" altLang="ko-KR" sz="900" b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l" eaLnBrk="1" latinLnBrk="1" hangingPunct="1">
                <a:spcBef>
                  <a:spcPct val="0"/>
                </a:spcBef>
              </a:pPr>
              <a:t>‹#›</a:t>
            </a:fld>
            <a:endParaRPr kumimoji="1" lang="en-US" altLang="ko-KR" sz="900" b="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양쪽 모서리가 둥근 사각형 1"/>
          <p:cNvSpPr/>
          <p:nvPr/>
        </p:nvSpPr>
        <p:spPr bwMode="auto">
          <a:xfrm rot="16200000">
            <a:off x="8944225" y="26968"/>
            <a:ext cx="611188" cy="1224000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Picture 3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6"/>
          <a:stretch/>
        </p:blipFill>
        <p:spPr bwMode="auto">
          <a:xfrm>
            <a:off x="8991599" y="6529454"/>
            <a:ext cx="914401" cy="285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83" r:id="rId1"/>
    <p:sldLayoutId id="2147486292" r:id="rId2"/>
    <p:sldLayoutId id="2147486288" r:id="rId3"/>
    <p:sldLayoutId id="2147486289" r:id="rId4"/>
    <p:sldLayoutId id="2147486290" r:id="rId5"/>
    <p:sldLayoutId id="2147486293" r:id="rId6"/>
    <p:sldLayoutId id="2147486294" r:id="rId7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헤움네모고딕132" pitchFamily="18" charset="-127"/>
          <a:ea typeface="헤움네모고딕132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928431" y="1628751"/>
            <a:ext cx="4804520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ko-KR" altLang="en-US" sz="3200" b="1" spc="-40" dirty="0">
                <a:solidFill>
                  <a:schemeClr val="bg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 정보보호</a:t>
            </a:r>
            <a:r>
              <a:rPr lang="en-US" altLang="ko-KR" sz="3200" b="1" spc="-40" dirty="0">
                <a:solidFill>
                  <a:schemeClr val="bg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 spc="-40" dirty="0">
                <a:solidFill>
                  <a:schemeClr val="bg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바로 알기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2"/>
          <p:cNvSpPr>
            <a:spLocks noChangeArrowheads="1"/>
          </p:cNvSpPr>
          <p:nvPr/>
        </p:nvSpPr>
        <p:spPr bwMode="gray">
          <a:xfrm>
            <a:off x="2970727" y="1844780"/>
            <a:ext cx="3756156" cy="3504614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pPr marL="514350" indent="-514350" algn="l" eaLnBrk="0" hangingPunct="0">
              <a:lnSpc>
                <a:spcPct val="250000"/>
              </a:lnSpc>
              <a:spcBef>
                <a:spcPts val="1200"/>
              </a:spcBef>
              <a:buFont typeface="+mj-lt"/>
              <a:buAutoNum type="romanUcPeriod"/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개인정보보호의 개념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lnSpc>
                <a:spcPct val="250000"/>
              </a:lnSpc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개인정보보호법의 이해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lnSpc>
                <a:spcPct val="250000"/>
              </a:lnSpc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정보보안 준수 및 점검 사항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lnSpc>
                <a:spcPct val="250000"/>
              </a:lnSpc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내가 실천하는 정보보호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15946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2"/>
          <p:cNvSpPr>
            <a:spLocks noChangeArrowheads="1"/>
          </p:cNvSpPr>
          <p:nvPr/>
        </p:nvSpPr>
        <p:spPr bwMode="gray">
          <a:xfrm>
            <a:off x="3080792" y="1916832"/>
            <a:ext cx="3966150" cy="2431435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pPr marL="514350" indent="-514350" algn="l" eaLnBrk="0" hangingPunct="0"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tx2"/>
                </a:solidFill>
                <a:latin typeface="+mn-ea"/>
                <a:ea typeface="+mn-ea"/>
              </a:rPr>
              <a:t>개인정보보호의 개념</a:t>
            </a:r>
            <a:endParaRPr lang="en-US" altLang="ko-KR" sz="200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solidFill>
                  <a:schemeClr val="tx2"/>
                </a:solidFill>
                <a:latin typeface="+mn-ea"/>
                <a:ea typeface="+mn-ea"/>
              </a:rPr>
              <a:t>- </a:t>
            </a:r>
            <a:r>
              <a:rPr lang="ko-KR" altLang="en-US" sz="1600" b="0" dirty="0">
                <a:solidFill>
                  <a:schemeClr val="tx2"/>
                </a:solidFill>
                <a:latin typeface="+mn-ea"/>
                <a:ea typeface="+mn-ea"/>
              </a:rPr>
              <a:t>개인정보보호의 정의 및 필요성</a:t>
            </a:r>
            <a:endParaRPr lang="en-US" altLang="ko-KR" sz="1600" b="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solidFill>
                  <a:schemeClr val="tx2"/>
                </a:solidFill>
                <a:latin typeface="+mn-ea"/>
                <a:ea typeface="+mn-ea"/>
              </a:rPr>
              <a:t>- </a:t>
            </a:r>
            <a:r>
              <a:rPr lang="ko-KR" altLang="en-US" sz="1600" b="0" dirty="0">
                <a:solidFill>
                  <a:schemeClr val="tx2"/>
                </a:solidFill>
                <a:latin typeface="+mn-ea"/>
                <a:ea typeface="+mn-ea"/>
              </a:rPr>
              <a:t>개인정보보호 주요 원칙</a:t>
            </a:r>
            <a:endParaRPr lang="en-US" altLang="ko-KR" sz="1600" b="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514350" indent="-514350" algn="l"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개인정보보호법의 이해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정보보안 준수 및 점검 사항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내가 실천하는 정보보호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088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273050" y="1268930"/>
            <a:ext cx="9359900" cy="1656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txBody>
          <a:bodyPr tIns="144000" anchor="ctr" anchorCtr="0"/>
          <a:lstStyle/>
          <a:p>
            <a:pPr marL="180975" indent="-180975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개인정보 취급자가 정보주체의 개인정보를 정당하게 수집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·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이용하고</a:t>
            </a:r>
          </a:p>
          <a:p>
            <a:pPr marL="180975" indent="-180975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개인정보를 보관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관리하는 과정에서 내부자의 고의나 관리 부주의 및 외부의 공격으로부터 유출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·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변조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· 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훼손되지 않도록 하며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</a:t>
            </a:r>
          </a:p>
          <a:p>
            <a:pPr marL="180975" indent="-180975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정보주체의 개인정보 자기결정권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본인 정보 이용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제공 현황자료 요청</a:t>
            </a:r>
            <a:r>
              <a:rPr lang="en-US" altLang="ko-KR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</a:t>
            </a:r>
            <a:r>
              <a:rPr lang="ko-KR" altLang="en-US" sz="1400" b="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이 제대로 행사되도록 보장하는 일련의 행위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개인정보보호의 정의 및 필요성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488380" y="1052670"/>
            <a:ext cx="1643399" cy="32316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개인정보보호란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Rectangle 18"/>
          <p:cNvSpPr>
            <a:spLocks noChangeArrowheads="1"/>
          </p:cNvSpPr>
          <p:nvPr/>
        </p:nvSpPr>
        <p:spPr bwMode="auto">
          <a:xfrm>
            <a:off x="273050" y="3284980"/>
            <a:ext cx="9359900" cy="316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txBody>
          <a:bodyPr tIns="144000" anchor="t" anchorCtr="0"/>
          <a:lstStyle/>
          <a:p>
            <a:pPr marL="180975" indent="-180975" algn="l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ko-KR" altLang="en-US" sz="1400" b="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488380" y="3105835"/>
            <a:ext cx="2172390" cy="32316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개인정보보호의 필요성</a:t>
            </a:r>
          </a:p>
        </p:txBody>
      </p:sp>
      <p:pic>
        <p:nvPicPr>
          <p:cNvPr id="23" name="Picture 13" descr="개인"/>
          <p:cNvPicPr preferRelativeResize="0"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0" y="3573020"/>
            <a:ext cx="1092000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4" descr="국가"/>
          <p:cNvPicPr preferRelativeResize="0"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0" y="5458980"/>
            <a:ext cx="1092000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5" descr="기업"/>
          <p:cNvPicPr preferRelativeResize="0">
            <a:picLocks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0" y="4507438"/>
            <a:ext cx="1092000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712551" y="3602744"/>
            <a:ext cx="7723862" cy="755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wrap="squar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80975" indent="-180975" algn="l" eaLnBrk="1" hangingPunct="1">
              <a:buFont typeface="Wingdings" panose="05000000000000000000" pitchFamily="2" charset="2"/>
              <a:buChar char="§"/>
            </a:pPr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개인정보 유출 등 정신적 피해</a:t>
            </a:r>
            <a:r>
              <a:rPr lang="en-US" altLang="ko-KR" sz="1400" b="1" dirty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sz="1400" b="1" dirty="0" err="1">
                <a:latin typeface="가는각진제목체" pitchFamily="18" charset="-127"/>
                <a:ea typeface="가는각진제목체" pitchFamily="18" charset="-127"/>
              </a:rPr>
              <a:t>보이스</a:t>
            </a:r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ko-KR" altLang="en-US" sz="1400" b="1" dirty="0" err="1">
                <a:latin typeface="가는각진제목체" pitchFamily="18" charset="-127"/>
                <a:ea typeface="가는각진제목체" pitchFamily="18" charset="-127"/>
              </a:rPr>
              <a:t>피싱</a:t>
            </a:r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 등에 의한 금전적 손해</a:t>
            </a:r>
            <a:r>
              <a:rPr lang="en-US" altLang="ko-KR" sz="1400" b="1" dirty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sz="1400" b="1" dirty="0" err="1">
                <a:latin typeface="가는각진제목체" pitchFamily="18" charset="-127"/>
                <a:ea typeface="가는각진제목체" pitchFamily="18" charset="-127"/>
              </a:rPr>
              <a:t>스팸</a:t>
            </a:r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 메일</a:t>
            </a:r>
            <a:r>
              <a:rPr lang="en-US" altLang="ko-KR" sz="1400" b="1" dirty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유괴 등 각종 범죄에 노출 우려   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1712551" y="4538018"/>
            <a:ext cx="7723862" cy="755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wrap="square" anchor="ctr"/>
          <a:lstStyle/>
          <a:p>
            <a:pPr marL="180975" indent="-180975" algn="l" eaLnBrk="1" hangingPunct="1">
              <a:buFont typeface="Wingdings" panose="05000000000000000000" pitchFamily="2" charset="2"/>
              <a:buChar char="§"/>
            </a:pP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개인정보는 기업의 자산 그 자체</a:t>
            </a:r>
            <a:r>
              <a:rPr kumimoji="1" lang="en-US" altLang="ko-KR" sz="1400" dirty="0">
                <a:latin typeface="가는각진제목체" pitchFamily="18" charset="-127"/>
                <a:ea typeface="가는각진제목체" pitchFamily="18" charset="-127"/>
              </a:rPr>
              <a:t>, </a:t>
            </a:r>
          </a:p>
          <a:p>
            <a:pPr marL="180975" indent="-180975" algn="l" eaLnBrk="1" hangingPunct="1">
              <a:buFont typeface="Wingdings" panose="05000000000000000000" pitchFamily="2" charset="2"/>
              <a:buChar char="§"/>
            </a:pP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개인정보 </a:t>
            </a:r>
            <a:r>
              <a:rPr kumimoji="1" lang="ko-KR" altLang="en-US" sz="1400" dirty="0" err="1">
                <a:latin typeface="가는각진제목체" pitchFamily="18" charset="-127"/>
                <a:ea typeface="가는각진제목체" pitchFamily="18" charset="-127"/>
              </a:rPr>
              <a:t>유출시</a:t>
            </a: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 기업 이미지 손상</a:t>
            </a:r>
            <a:r>
              <a:rPr kumimoji="1" lang="en-US" altLang="ko-KR" sz="1400" dirty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집단 손해배상 등으로 기업 경영 타격 </a:t>
            </a: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1712551" y="5481854"/>
            <a:ext cx="7723862" cy="755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wrap="square" anchor="ctr"/>
          <a:lstStyle/>
          <a:p>
            <a:pPr marL="180975" indent="-180975" algn="l" eaLnBrk="1" hangingPunct="1">
              <a:buFont typeface="Wingdings" panose="05000000000000000000" pitchFamily="2" charset="2"/>
              <a:buChar char="§"/>
            </a:pP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정부</a:t>
            </a:r>
            <a:r>
              <a:rPr kumimoji="1" lang="en-US" altLang="ko-KR" sz="1400" dirty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공공행정의 신뢰성 하락으로 사회적 혼란 야기</a:t>
            </a:r>
            <a:r>
              <a:rPr kumimoji="1" lang="en-US" altLang="ko-KR" sz="1400" dirty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kumimoji="1" lang="ko-KR" altLang="en-US" sz="1400" dirty="0">
                <a:latin typeface="가는각진제목체" pitchFamily="18" charset="-127"/>
                <a:ea typeface="가는각진제목체" pitchFamily="18" charset="-127"/>
              </a:rPr>
              <a:t>국가 브랜드 하락 </a:t>
            </a:r>
          </a:p>
        </p:txBody>
      </p:sp>
    </p:spTree>
    <p:extLst>
      <p:ext uri="{BB962C8B-B14F-4D97-AF65-F5344CB8AC3E}">
        <p14:creationId xmlns:p14="http://schemas.microsoft.com/office/powerpoint/2010/main" val="2966081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74"/>
          <p:cNvSpPr>
            <a:spLocks noChangeArrowheads="1"/>
          </p:cNvSpPr>
          <p:nvPr/>
        </p:nvSpPr>
        <p:spPr bwMode="auto">
          <a:xfrm>
            <a:off x="272350" y="1268700"/>
            <a:ext cx="2304000" cy="864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수집 제한의 원칙</a:t>
            </a:r>
          </a:p>
        </p:txBody>
      </p:sp>
      <p:sp>
        <p:nvSpPr>
          <p:cNvPr id="11" name="Text Box 94"/>
          <p:cNvSpPr txBox="1">
            <a:spLocks noChangeArrowheads="1"/>
          </p:cNvSpPr>
          <p:nvPr/>
        </p:nvSpPr>
        <p:spPr bwMode="auto">
          <a:xfrm>
            <a:off x="2649650" y="1268700"/>
            <a:ext cx="6984000" cy="8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 dirty="0"/>
              <a:t> 목적에 필요한 최소한 범위 안에서 적법하고 정당하게 수집</a:t>
            </a:r>
          </a:p>
          <a:p>
            <a:r>
              <a:rPr lang="ko-KR" altLang="en-US" sz="1300" dirty="0"/>
              <a:t> 사생활 침해를 최소화하는 방법으로 처리</a:t>
            </a:r>
          </a:p>
          <a:p>
            <a:r>
              <a:rPr lang="ko-KR" altLang="en-US" sz="1300" dirty="0"/>
              <a:t> 익명처리가 가능한 경우에는 익명에 의하여 처리    </a:t>
            </a:r>
          </a:p>
        </p:txBody>
      </p:sp>
      <p:sp>
        <p:nvSpPr>
          <p:cNvPr id="13" name="AutoShape 98"/>
          <p:cNvSpPr>
            <a:spLocks noChangeArrowheads="1"/>
          </p:cNvSpPr>
          <p:nvPr/>
        </p:nvSpPr>
        <p:spPr bwMode="auto">
          <a:xfrm>
            <a:off x="272350" y="2276810"/>
            <a:ext cx="2304000" cy="64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정보 정확성의 원칙</a:t>
            </a:r>
          </a:p>
        </p:txBody>
      </p:sp>
      <p:sp>
        <p:nvSpPr>
          <p:cNvPr id="14" name="Text Box 99"/>
          <p:cNvSpPr txBox="1">
            <a:spLocks noChangeArrowheads="1"/>
          </p:cNvSpPr>
          <p:nvPr/>
        </p:nvSpPr>
        <p:spPr bwMode="auto">
          <a:xfrm>
            <a:off x="2649650" y="2276810"/>
            <a:ext cx="6984000" cy="64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 dirty="0"/>
              <a:t> 처리 목적에 필요한 범위에서 개인정보의 정확성</a:t>
            </a:r>
            <a:r>
              <a:rPr lang="en-US" altLang="ko-KR" sz="1300" dirty="0"/>
              <a:t>, </a:t>
            </a:r>
            <a:r>
              <a:rPr lang="ko-KR" altLang="en-US" sz="1300" dirty="0"/>
              <a:t>완전성</a:t>
            </a:r>
            <a:r>
              <a:rPr lang="en-US" altLang="ko-KR" sz="1300" dirty="0"/>
              <a:t>, </a:t>
            </a:r>
            <a:r>
              <a:rPr lang="ko-KR" altLang="en-US" sz="1300" dirty="0"/>
              <a:t>최신성 보장 </a:t>
            </a:r>
          </a:p>
          <a:p>
            <a:pPr>
              <a:buNone/>
            </a:pPr>
            <a:r>
              <a:rPr lang="ko-KR" altLang="en-US" sz="1300" dirty="0"/>
              <a:t>  ☞ 입력내용을 사전에 확인하는 절차</a:t>
            </a:r>
            <a:r>
              <a:rPr lang="en-US" altLang="ko-KR" sz="1300" dirty="0"/>
              <a:t>, </a:t>
            </a:r>
            <a:r>
              <a:rPr lang="ko-KR" altLang="en-US" sz="1300" dirty="0"/>
              <a:t>정정이나 삭제할 수 있는 절차 등</a:t>
            </a:r>
          </a:p>
        </p:txBody>
      </p:sp>
      <p:sp>
        <p:nvSpPr>
          <p:cNvPr id="16" name="AutoShape 127"/>
          <p:cNvSpPr>
            <a:spLocks noChangeArrowheads="1"/>
          </p:cNvSpPr>
          <p:nvPr/>
        </p:nvSpPr>
        <p:spPr bwMode="auto">
          <a:xfrm>
            <a:off x="272350" y="3069010"/>
            <a:ext cx="2304000" cy="432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목적 명확화의 원칙</a:t>
            </a:r>
          </a:p>
        </p:txBody>
      </p:sp>
      <p:sp>
        <p:nvSpPr>
          <p:cNvPr id="17" name="Text Box 128"/>
          <p:cNvSpPr txBox="1">
            <a:spLocks noChangeArrowheads="1"/>
          </p:cNvSpPr>
          <p:nvPr/>
        </p:nvSpPr>
        <p:spPr bwMode="auto">
          <a:xfrm>
            <a:off x="2649650" y="3069010"/>
            <a:ext cx="6984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/>
              <a:t> 개인정보 처리 목적의 명화화</a:t>
            </a:r>
            <a:r>
              <a:rPr lang="en-US" altLang="ko-KR" sz="1300"/>
              <a:t>(</a:t>
            </a:r>
            <a:r>
              <a:rPr lang="ko-KR" altLang="en-US" sz="1300"/>
              <a:t>구체적이고 명확한 수집 목적 등</a:t>
            </a:r>
            <a:r>
              <a:rPr lang="en-US" altLang="ko-KR" sz="1300"/>
              <a:t>)  </a:t>
            </a:r>
          </a:p>
        </p:txBody>
      </p:sp>
      <p:sp>
        <p:nvSpPr>
          <p:cNvPr id="19" name="Text Box 147"/>
          <p:cNvSpPr txBox="1">
            <a:spLocks noChangeArrowheads="1"/>
          </p:cNvSpPr>
          <p:nvPr/>
        </p:nvSpPr>
        <p:spPr bwMode="auto">
          <a:xfrm>
            <a:off x="2649650" y="3645090"/>
            <a:ext cx="6984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/>
              <a:t> 처리 목적 범위 내에서 적법하게 처리</a:t>
            </a:r>
            <a:r>
              <a:rPr lang="en-US" altLang="ko-KR" sz="1300"/>
              <a:t>, </a:t>
            </a:r>
            <a:r>
              <a:rPr lang="ko-KR" altLang="en-US" sz="1300"/>
              <a:t>목적 외 용도로 활용 금지  </a:t>
            </a:r>
          </a:p>
        </p:txBody>
      </p:sp>
      <p:sp>
        <p:nvSpPr>
          <p:cNvPr id="23" name="Text Box 152"/>
          <p:cNvSpPr txBox="1">
            <a:spLocks noChangeArrowheads="1"/>
          </p:cNvSpPr>
          <p:nvPr/>
        </p:nvSpPr>
        <p:spPr bwMode="auto">
          <a:xfrm>
            <a:off x="2649650" y="4221170"/>
            <a:ext cx="6984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/>
              <a:t> 정보주체의 권리침해 가능성 및 위험 정도를 고려하여 개인정보를 안전하게 관리  </a:t>
            </a:r>
          </a:p>
        </p:txBody>
      </p:sp>
      <p:sp>
        <p:nvSpPr>
          <p:cNvPr id="25" name="Text Box 157"/>
          <p:cNvSpPr txBox="1">
            <a:spLocks noChangeArrowheads="1"/>
          </p:cNvSpPr>
          <p:nvPr/>
        </p:nvSpPr>
        <p:spPr bwMode="auto">
          <a:xfrm>
            <a:off x="2649650" y="4797250"/>
            <a:ext cx="6984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 dirty="0"/>
              <a:t> 개인정보 처리방침 등 개인정보 처리에 관한 사항을 공개  </a:t>
            </a:r>
          </a:p>
        </p:txBody>
      </p:sp>
      <p:sp>
        <p:nvSpPr>
          <p:cNvPr id="27" name="Text Box 161"/>
          <p:cNvSpPr txBox="1">
            <a:spLocks noChangeArrowheads="1"/>
          </p:cNvSpPr>
          <p:nvPr/>
        </p:nvSpPr>
        <p:spPr bwMode="auto">
          <a:xfrm>
            <a:off x="2649650" y="5373330"/>
            <a:ext cx="6984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/>
              <a:t> 열람청구권</a:t>
            </a:r>
            <a:r>
              <a:rPr lang="en-US" altLang="ko-KR" sz="1300"/>
              <a:t>, </a:t>
            </a:r>
            <a:r>
              <a:rPr lang="ko-KR" altLang="en-US" sz="1300"/>
              <a:t>정정</a:t>
            </a:r>
            <a:r>
              <a:rPr lang="en-US" altLang="ko-KR" sz="1300"/>
              <a:t>·</a:t>
            </a:r>
            <a:r>
              <a:rPr lang="ko-KR" altLang="en-US" sz="1300"/>
              <a:t>삭제 청구권 및 처리정지 요구권</a:t>
            </a:r>
            <a:r>
              <a:rPr lang="en-US" altLang="ko-KR" sz="1300"/>
              <a:t> </a:t>
            </a:r>
            <a:r>
              <a:rPr lang="ko-KR" altLang="en-US" sz="1300"/>
              <a:t>등 정보주체의 권리보장  </a:t>
            </a:r>
          </a:p>
        </p:txBody>
      </p:sp>
      <p:sp>
        <p:nvSpPr>
          <p:cNvPr id="29" name="Text Box 165"/>
          <p:cNvSpPr txBox="1">
            <a:spLocks noChangeArrowheads="1"/>
          </p:cNvSpPr>
          <p:nvPr/>
        </p:nvSpPr>
        <p:spPr bwMode="auto">
          <a:xfrm>
            <a:off x="2649650" y="5949410"/>
            <a:ext cx="698400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ko-KR"/>
            </a:defPPr>
            <a:lvl1pPr algn="l" eaLnBrk="1" hangingPunct="1">
              <a:spcBef>
                <a:spcPts val="300"/>
              </a:spcBef>
              <a:buFont typeface="Arial" pitchFamily="34" charset="0"/>
              <a:buChar char="•"/>
              <a:defRPr kumimoji="1" sz="1400" b="0"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  <a:lvl2pPr marL="742950" indent="-28575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sz="1300" dirty="0"/>
              <a:t> </a:t>
            </a:r>
            <a:r>
              <a:rPr lang="ko-KR" altLang="en-US" sz="1300" dirty="0" err="1"/>
              <a:t>개인정보처리자는</a:t>
            </a:r>
            <a:r>
              <a:rPr lang="ko-KR" altLang="en-US" sz="1300" dirty="0"/>
              <a:t> 법령에서 규정하고 있는 책임과 의무 준수 및 신뢰성 확보 노력  </a:t>
            </a:r>
          </a:p>
        </p:txBody>
      </p:sp>
      <p:sp>
        <p:nvSpPr>
          <p:cNvPr id="30" name="AutoShape 176"/>
          <p:cNvSpPr>
            <a:spLocks noChangeArrowheads="1"/>
          </p:cNvSpPr>
          <p:nvPr/>
        </p:nvSpPr>
        <p:spPr bwMode="auto">
          <a:xfrm>
            <a:off x="272350" y="3645090"/>
            <a:ext cx="2304000" cy="432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이용 제한의 원칙</a:t>
            </a:r>
          </a:p>
        </p:txBody>
      </p:sp>
      <p:sp>
        <p:nvSpPr>
          <p:cNvPr id="31" name="AutoShape 177"/>
          <p:cNvSpPr>
            <a:spLocks noChangeArrowheads="1"/>
          </p:cNvSpPr>
          <p:nvPr/>
        </p:nvSpPr>
        <p:spPr bwMode="auto">
          <a:xfrm>
            <a:off x="272350" y="4221170"/>
            <a:ext cx="2304000" cy="432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안전성 확보의 원칙</a:t>
            </a:r>
          </a:p>
        </p:txBody>
      </p:sp>
      <p:sp>
        <p:nvSpPr>
          <p:cNvPr id="32" name="AutoShape 178"/>
          <p:cNvSpPr>
            <a:spLocks noChangeArrowheads="1"/>
          </p:cNvSpPr>
          <p:nvPr/>
        </p:nvSpPr>
        <p:spPr bwMode="auto">
          <a:xfrm>
            <a:off x="272350" y="4797250"/>
            <a:ext cx="2304000" cy="432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공개의 원칙</a:t>
            </a:r>
          </a:p>
        </p:txBody>
      </p:sp>
      <p:sp>
        <p:nvSpPr>
          <p:cNvPr id="33" name="AutoShape 179"/>
          <p:cNvSpPr>
            <a:spLocks noChangeArrowheads="1"/>
          </p:cNvSpPr>
          <p:nvPr/>
        </p:nvSpPr>
        <p:spPr bwMode="auto">
          <a:xfrm>
            <a:off x="272350" y="5373330"/>
            <a:ext cx="2304000" cy="432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개인 참가의 원칙</a:t>
            </a:r>
          </a:p>
        </p:txBody>
      </p:sp>
      <p:sp>
        <p:nvSpPr>
          <p:cNvPr id="34" name="AutoShape 180"/>
          <p:cNvSpPr>
            <a:spLocks noChangeArrowheads="1"/>
          </p:cNvSpPr>
          <p:nvPr/>
        </p:nvSpPr>
        <p:spPr bwMode="auto">
          <a:xfrm>
            <a:off x="272350" y="5949410"/>
            <a:ext cx="2304000" cy="432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lIns="432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1400" b="1" dirty="0">
                <a:latin typeface="가는각진제목체" pitchFamily="18" charset="-127"/>
                <a:ea typeface="가는각진제목체" pitchFamily="18" charset="-127"/>
              </a:rPr>
              <a:t>책임의 원칙</a:t>
            </a:r>
          </a:p>
        </p:txBody>
      </p:sp>
      <p:sp>
        <p:nvSpPr>
          <p:cNvPr id="37" name="제목 1"/>
          <p:cNvSpPr>
            <a:spLocks noGrp="1"/>
          </p:cNvSpPr>
          <p:nvPr>
            <p:ph type="title"/>
          </p:nvPr>
        </p:nvSpPr>
        <p:spPr>
          <a:xfrm>
            <a:off x="344488" y="332656"/>
            <a:ext cx="8208000" cy="612000"/>
          </a:xfrm>
        </p:spPr>
        <p:txBody>
          <a:bodyPr/>
          <a:lstStyle/>
          <a:p>
            <a:r>
              <a:rPr lang="ko-KR" altLang="en-US" dirty="0"/>
              <a:t>개인정보보호 주요 원칙</a:t>
            </a:r>
          </a:p>
        </p:txBody>
      </p:sp>
      <p:sp>
        <p:nvSpPr>
          <p:cNvPr id="35" name="AutoShape 74"/>
          <p:cNvSpPr>
            <a:spLocks noChangeArrowheads="1"/>
          </p:cNvSpPr>
          <p:nvPr/>
        </p:nvSpPr>
        <p:spPr bwMode="auto">
          <a:xfrm>
            <a:off x="272350" y="126870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1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38" name="AutoShape 74"/>
          <p:cNvSpPr>
            <a:spLocks noChangeArrowheads="1"/>
          </p:cNvSpPr>
          <p:nvPr/>
        </p:nvSpPr>
        <p:spPr bwMode="auto">
          <a:xfrm>
            <a:off x="272350" y="227681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39" name="AutoShape 74"/>
          <p:cNvSpPr>
            <a:spLocks noChangeArrowheads="1"/>
          </p:cNvSpPr>
          <p:nvPr/>
        </p:nvSpPr>
        <p:spPr bwMode="auto">
          <a:xfrm>
            <a:off x="272350" y="306901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3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40" name="AutoShape 74"/>
          <p:cNvSpPr>
            <a:spLocks noChangeArrowheads="1"/>
          </p:cNvSpPr>
          <p:nvPr/>
        </p:nvSpPr>
        <p:spPr bwMode="auto">
          <a:xfrm>
            <a:off x="272350" y="364509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4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41" name="AutoShape 74"/>
          <p:cNvSpPr>
            <a:spLocks noChangeArrowheads="1"/>
          </p:cNvSpPr>
          <p:nvPr/>
        </p:nvSpPr>
        <p:spPr bwMode="auto">
          <a:xfrm>
            <a:off x="272350" y="422117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5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42" name="AutoShape 74"/>
          <p:cNvSpPr>
            <a:spLocks noChangeArrowheads="1"/>
          </p:cNvSpPr>
          <p:nvPr/>
        </p:nvSpPr>
        <p:spPr bwMode="auto">
          <a:xfrm>
            <a:off x="272350" y="479725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43" name="AutoShape 74"/>
          <p:cNvSpPr>
            <a:spLocks noChangeArrowheads="1"/>
          </p:cNvSpPr>
          <p:nvPr/>
        </p:nvSpPr>
        <p:spPr bwMode="auto">
          <a:xfrm>
            <a:off x="272350" y="537333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7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44" name="AutoShape 74"/>
          <p:cNvSpPr>
            <a:spLocks noChangeArrowheads="1"/>
          </p:cNvSpPr>
          <p:nvPr/>
        </p:nvSpPr>
        <p:spPr bwMode="auto">
          <a:xfrm>
            <a:off x="272350" y="5949410"/>
            <a:ext cx="312043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8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13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2"/>
          <p:cNvSpPr>
            <a:spLocks noChangeArrowheads="1"/>
          </p:cNvSpPr>
          <p:nvPr/>
        </p:nvSpPr>
        <p:spPr bwMode="gray">
          <a:xfrm>
            <a:off x="2970727" y="1328940"/>
            <a:ext cx="4330032" cy="4201150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pPr marL="514350" indent="-514350" algn="l" eaLnBrk="0" hangingPunct="0"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개인정보보호의 개념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spcBef>
                <a:spcPts val="1800"/>
              </a:spcBef>
              <a:buFont typeface="+mj-lt"/>
              <a:buAutoNum type="romanUcPeriod"/>
            </a:pPr>
            <a:r>
              <a:rPr lang="ko-KR" altLang="en-US" sz="2000" dirty="0">
                <a:latin typeface="+mn-ea"/>
                <a:ea typeface="+mn-ea"/>
              </a:rPr>
              <a:t>개인정보보호법의 이해</a:t>
            </a:r>
            <a:endParaRPr lang="en-US" altLang="ko-KR" sz="200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개인정보보호법상 개인정보의 정의</a:t>
            </a:r>
            <a:endParaRPr lang="en-US" altLang="ko-KR" sz="1600" b="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 유출 사고 사례</a:t>
            </a:r>
            <a:endParaRPr lang="en-US" altLang="ko-KR" sz="1600" b="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 처리단계별 의무사항</a:t>
            </a:r>
            <a:endParaRPr lang="en-US" altLang="ko-KR" sz="1600" b="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 수집 이용</a:t>
            </a:r>
            <a:endParaRPr lang="en-US" altLang="ko-KR" sz="1600" b="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 제공 위탁</a:t>
            </a:r>
            <a:endParaRPr lang="en-US" altLang="ko-KR" sz="1600" b="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 저장 관리</a:t>
            </a:r>
            <a:endParaRPr lang="en-US" altLang="ko-KR" sz="1600" b="0" dirty="0">
              <a:latin typeface="+mn-ea"/>
              <a:ea typeface="+mn-ea"/>
            </a:endParaRPr>
          </a:p>
          <a:p>
            <a:pPr marL="857250" lvl="1" indent="-400050" algn="l">
              <a:spcBef>
                <a:spcPts val="600"/>
              </a:spcBef>
              <a:buFont typeface="+mj-lt"/>
              <a:buAutoNum type="romanUcPeriod"/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개인정보 파기</a:t>
            </a:r>
            <a:endParaRPr lang="en-US" altLang="ko-KR" sz="1600" b="0" dirty="0">
              <a:latin typeface="+mn-ea"/>
              <a:ea typeface="+mn-ea"/>
            </a:endParaRPr>
          </a:p>
          <a:p>
            <a:pPr marL="514350" indent="-514350" algn="l">
              <a:spcBef>
                <a:spcPts val="18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정보보안 준수 및 점검 사항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marL="514350" indent="-514350" algn="l">
              <a:spcBef>
                <a:spcPts val="1200"/>
              </a:spcBef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내가 실천하는 정보보호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9216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직사각형 69"/>
          <p:cNvSpPr/>
          <p:nvPr/>
        </p:nvSpPr>
        <p:spPr>
          <a:xfrm>
            <a:off x="5110882" y="4184260"/>
            <a:ext cx="4446000" cy="21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0975" indent="-180975" algn="l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개인에 대한 사실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·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판단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·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평가 등 개인에 관한 모든 정보 </a:t>
            </a:r>
          </a:p>
          <a:p>
            <a:pPr marL="180975" indent="-180975" algn="l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특정 개인을 식별하거나 식별 가능하게 하는 정보</a:t>
            </a:r>
            <a:endParaRPr lang="en-US" altLang="ko-KR" sz="1400" dirty="0">
              <a:solidFill>
                <a:schemeClr val="tx1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    예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)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지문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홍채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주민등록번호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사진 등  </a:t>
            </a:r>
          </a:p>
          <a:p>
            <a:pPr marL="180975" indent="-180975" algn="l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다른 정보와 결합하여 개인을 식별할 수 있는 정보</a:t>
            </a:r>
            <a:endParaRPr lang="en-US" altLang="ko-KR" sz="1400" dirty="0">
              <a:solidFill>
                <a:schemeClr val="tx1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    예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)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주소 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+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성명 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=&gt; ***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에 사는 특정인</a:t>
            </a:r>
          </a:p>
          <a:p>
            <a:pPr algn="l" eaLnBrk="1" hangingPunct="1">
              <a:spcBef>
                <a:spcPts val="600"/>
              </a:spcBef>
            </a:pP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        성명 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+ 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전자메일 </a:t>
            </a:r>
            <a:r>
              <a:rPr lang="en-US" altLang="ko-KR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=&gt; ***</a:t>
            </a:r>
            <a:r>
              <a:rPr lang="ko-KR" altLang="en-US" dirty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rPr>
              <a:t>가 사용하는 메일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50840" y="4184260"/>
            <a:ext cx="4446000" cy="21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0975" indent="-180975" algn="l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개인정보의 주체는 자연인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自然人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이어야 하며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법인 또는 단체의 정보는 해당되지 않음</a:t>
            </a:r>
          </a:p>
          <a:p>
            <a:pPr marL="180975" indent="-180975" algn="l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사망하였거나 실종신고 등 관계법령에 의하여 사망한 것으로 간주되는 자에 관한 정보는 개인정보로 볼 수 없음</a:t>
            </a:r>
            <a:endParaRPr lang="en-US" altLang="ko-KR" sz="1400" dirty="0">
              <a:solidFill>
                <a:schemeClr val="tx1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marL="209550" indent="-209550" algn="l">
              <a:spcBef>
                <a:spcPts val="1200"/>
              </a:spcBef>
              <a:buFont typeface="Arial" charset="0"/>
              <a:buNone/>
              <a:defRPr/>
            </a:pP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※ 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사자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死者</a:t>
            </a:r>
            <a:r>
              <a:rPr lang="en-US" altLang="ko-KR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</a:t>
            </a:r>
            <a:r>
              <a:rPr lang="ko-KR" altLang="en-US" sz="1400" dirty="0">
                <a:solidFill>
                  <a:schemeClr val="tx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 정보가 유족과 관련이 있는 경우는 개인정보에 해당</a:t>
            </a:r>
          </a:p>
        </p:txBody>
      </p:sp>
      <p:sp>
        <p:nvSpPr>
          <p:cNvPr id="72" name="AutoShape 6"/>
          <p:cNvSpPr>
            <a:spLocks noChangeArrowheads="1"/>
          </p:cNvSpPr>
          <p:nvPr/>
        </p:nvSpPr>
        <p:spPr bwMode="auto">
          <a:xfrm>
            <a:off x="350840" y="3645030"/>
            <a:ext cx="4446000" cy="539750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r>
              <a:rPr lang="ko-KR" alt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</a:rPr>
              <a:t>생존하는 개인에 관한 정보</a:t>
            </a:r>
          </a:p>
        </p:txBody>
      </p:sp>
      <p:sp>
        <p:nvSpPr>
          <p:cNvPr id="73" name="AutoShape 8"/>
          <p:cNvSpPr>
            <a:spLocks noChangeArrowheads="1"/>
          </p:cNvSpPr>
          <p:nvPr/>
        </p:nvSpPr>
        <p:spPr bwMode="auto">
          <a:xfrm>
            <a:off x="5109163" y="3645030"/>
            <a:ext cx="4446000" cy="539750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r>
              <a:rPr lang="ko-KR" alt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</a:rPr>
              <a:t>개인을 식별할 수 있는 정보 </a:t>
            </a:r>
          </a:p>
        </p:txBody>
      </p:sp>
      <p:sp>
        <p:nvSpPr>
          <p:cNvPr id="77" name="AutoShape 15"/>
          <p:cNvSpPr>
            <a:spLocks noChangeArrowheads="1"/>
          </p:cNvSpPr>
          <p:nvPr/>
        </p:nvSpPr>
        <p:spPr bwMode="auto">
          <a:xfrm>
            <a:off x="350838" y="1340711"/>
            <a:ext cx="9204325" cy="791305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600"/>
              </a:spcBef>
              <a:buFont typeface="Arial" charset="0"/>
              <a:buNone/>
              <a:defRPr/>
            </a:pPr>
            <a:r>
              <a:rPr lang="en-US" altLang="ko-KR" sz="1300" dirty="0">
                <a:latin typeface="+mn-ea"/>
                <a:ea typeface="+mn-ea"/>
              </a:rPr>
              <a:t>“ </a:t>
            </a:r>
            <a:r>
              <a:rPr lang="ko-KR" altLang="en-US" sz="1300" dirty="0">
                <a:latin typeface="+mn-ea"/>
                <a:ea typeface="+mn-ea"/>
              </a:rPr>
              <a:t>개인정보</a:t>
            </a:r>
            <a:r>
              <a:rPr lang="en-US" altLang="ko-KR" sz="1300" dirty="0">
                <a:latin typeface="+mn-ea"/>
                <a:ea typeface="+mn-ea"/>
              </a:rPr>
              <a:t>”</a:t>
            </a:r>
            <a:r>
              <a:rPr lang="ko-KR" altLang="en-US" sz="1300" dirty="0">
                <a:latin typeface="+mn-ea"/>
                <a:ea typeface="+mn-ea"/>
              </a:rPr>
              <a:t>란 살아있는 개인에 관한 정보로서 성명</a:t>
            </a:r>
            <a:r>
              <a:rPr lang="en-US" altLang="ko-KR" sz="1300" dirty="0">
                <a:latin typeface="+mn-ea"/>
                <a:ea typeface="+mn-ea"/>
              </a:rPr>
              <a:t>, </a:t>
            </a:r>
            <a:r>
              <a:rPr lang="ko-KR" altLang="en-US" sz="1300" dirty="0">
                <a:latin typeface="+mn-ea"/>
                <a:ea typeface="+mn-ea"/>
              </a:rPr>
              <a:t>주민등록번호 및 영상 등을 통하여 개인을 알아</a:t>
            </a:r>
            <a:r>
              <a:rPr lang="en-US" altLang="ko-KR" sz="1300" dirty="0">
                <a:latin typeface="+mn-ea"/>
                <a:ea typeface="+mn-ea"/>
              </a:rPr>
              <a:t> </a:t>
            </a:r>
            <a:r>
              <a:rPr lang="ko-KR" altLang="en-US" sz="1300" dirty="0">
                <a:latin typeface="+mn-ea"/>
                <a:ea typeface="+mn-ea"/>
              </a:rPr>
              <a:t>볼 수 있는 정보를 말한다</a:t>
            </a:r>
            <a:endParaRPr lang="en-US" altLang="ko-KR" sz="1300" dirty="0">
              <a:latin typeface="+mn-ea"/>
              <a:ea typeface="+mn-ea"/>
            </a:endParaRPr>
          </a:p>
        </p:txBody>
      </p:sp>
      <p:sp>
        <p:nvSpPr>
          <p:cNvPr id="78" name="Rectangle 16"/>
          <p:cNvSpPr>
            <a:spLocks noChangeArrowheads="1"/>
          </p:cNvSpPr>
          <p:nvPr/>
        </p:nvSpPr>
        <p:spPr bwMode="auto">
          <a:xfrm>
            <a:off x="428848" y="1124730"/>
            <a:ext cx="3432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개인정보보호법 제</a:t>
            </a: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조</a:t>
            </a: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</a:t>
            </a: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정의</a:t>
            </a: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)</a:t>
            </a:r>
            <a:endParaRPr lang="ko-KR" altLang="en-US" sz="1400" b="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ym typeface="Wingdings"/>
              </a:rPr>
              <a:t>개인정보보호법상 </a:t>
            </a:r>
            <a:r>
              <a:rPr lang="ko-KR" altLang="en-US" dirty="0"/>
              <a:t>개인정보의 정의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220" y="2492871"/>
            <a:ext cx="8135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0" dirty="0">
                <a:latin typeface="+mj-ea"/>
                <a:ea typeface="+mj-ea"/>
              </a:rPr>
              <a:t>개인정보란 </a:t>
            </a:r>
            <a:r>
              <a:rPr lang="en-US" altLang="ko-KR" sz="2400" b="0" dirty="0">
                <a:latin typeface="+mj-ea"/>
                <a:ea typeface="+mj-ea"/>
              </a:rPr>
              <a:t>?  =</a:t>
            </a:r>
            <a:r>
              <a:rPr lang="ko-KR" altLang="en-US" sz="2400" b="0" dirty="0">
                <a:latin typeface="+mj-ea"/>
                <a:ea typeface="+mj-ea"/>
              </a:rPr>
              <a:t>“생존하는 개인을 식별할 수 있는 정보”</a:t>
            </a:r>
          </a:p>
        </p:txBody>
      </p:sp>
      <p:sp>
        <p:nvSpPr>
          <p:cNvPr id="4" name="모서리가 둥근 직사각형 3"/>
          <p:cNvSpPr/>
          <p:nvPr/>
        </p:nvSpPr>
        <p:spPr bwMode="auto">
          <a:xfrm>
            <a:off x="3236762" y="2492950"/>
            <a:ext cx="2262000" cy="504000"/>
          </a:xfrm>
          <a:prstGeom prst="roundRect">
            <a:avLst/>
          </a:prstGeom>
          <a:noFill/>
          <a:ln w="28575" algn="ctr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4640957" y="2420860"/>
            <a:ext cx="3432477" cy="648000"/>
          </a:xfrm>
          <a:prstGeom prst="roundRect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꺾인 연결선 5"/>
          <p:cNvCxnSpPr>
            <a:stCxn id="4" idx="2"/>
            <a:endCxn id="72" idx="0"/>
          </p:cNvCxnSpPr>
          <p:nvPr/>
        </p:nvCxnSpPr>
        <p:spPr bwMode="auto">
          <a:xfrm rot="5400000">
            <a:off x="3146761" y="2424029"/>
            <a:ext cx="648080" cy="1793922"/>
          </a:xfrm>
          <a:prstGeom prst="bentConnector3">
            <a:avLst/>
          </a:prstGeom>
          <a:noFill/>
          <a:ln w="1905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꺾인 연결선 21"/>
          <p:cNvCxnSpPr>
            <a:stCxn id="18" idx="2"/>
            <a:endCxn id="73" idx="0"/>
          </p:cNvCxnSpPr>
          <p:nvPr/>
        </p:nvCxnSpPr>
        <p:spPr bwMode="auto">
          <a:xfrm rot="16200000" flipH="1">
            <a:off x="6556594" y="2869461"/>
            <a:ext cx="576170" cy="974968"/>
          </a:xfrm>
          <a:prstGeom prst="bentConnector3">
            <a:avLst>
              <a:gd name="adj1" fmla="val 50000"/>
            </a:avLst>
          </a:prstGeom>
          <a:noFill/>
          <a:ln w="1905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00743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오른쪽 화살표 3"/>
          <p:cNvSpPr/>
          <p:nvPr/>
        </p:nvSpPr>
        <p:spPr bwMode="auto">
          <a:xfrm>
            <a:off x="4718968" y="1124680"/>
            <a:ext cx="2516297" cy="5328000"/>
          </a:xfrm>
          <a:prstGeom prst="rightArrow">
            <a:avLst>
              <a:gd name="adj1" fmla="val 85054"/>
              <a:gd name="adj2" fmla="val 24796"/>
            </a:avLst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유출 사고 사례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50361" y="1340710"/>
            <a:ext cx="4680000" cy="1008000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tIns="180000" anchor="ctr"/>
          <a:lstStyle>
            <a:defPPr>
              <a:defRPr lang="ko-KR"/>
            </a:defPPr>
            <a:lvl1pPr>
              <a:spcBef>
                <a:spcPts val="600"/>
              </a:spcBef>
              <a:buFont typeface="Arial" charset="0"/>
              <a:buNone/>
              <a:defRPr sz="1300">
                <a:latin typeface="+mn-ea"/>
                <a:ea typeface="+mn-ea"/>
              </a:defRPr>
            </a:lvl1pPr>
          </a:lstStyle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규모 </a:t>
            </a:r>
            <a:r>
              <a:rPr lang="en-US" altLang="ko-KR" sz="1200" dirty="0"/>
              <a:t>: 13</a:t>
            </a:r>
            <a:r>
              <a:rPr lang="ko-KR" altLang="en-US" sz="1200" dirty="0"/>
              <a:t>만 </a:t>
            </a:r>
            <a:r>
              <a:rPr lang="en-US" altLang="ko-KR" sz="1200" dirty="0"/>
              <a:t>8</a:t>
            </a:r>
            <a:r>
              <a:rPr lang="ko-KR" altLang="en-US" sz="1200" dirty="0"/>
              <a:t>천건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정보 </a:t>
            </a:r>
            <a:r>
              <a:rPr lang="en-US" altLang="ko-KR" sz="1200" dirty="0"/>
              <a:t>: </a:t>
            </a:r>
            <a:r>
              <a:rPr lang="ko-KR" altLang="en-US" sz="1200" dirty="0"/>
              <a:t>이름</a:t>
            </a:r>
            <a:r>
              <a:rPr lang="en-US" altLang="ko-KR" sz="1200" dirty="0"/>
              <a:t>, </a:t>
            </a:r>
            <a:r>
              <a:rPr lang="ko-KR" altLang="en-US" sz="1200" dirty="0"/>
              <a:t>주민등록번호</a:t>
            </a:r>
            <a:r>
              <a:rPr lang="en-US" altLang="ko-KR" sz="1200" dirty="0"/>
              <a:t>, </a:t>
            </a:r>
            <a:r>
              <a:rPr lang="ko-KR" altLang="en-US" sz="1200" dirty="0"/>
              <a:t>휴대폰번호</a:t>
            </a:r>
            <a:r>
              <a:rPr lang="en-US" altLang="ko-KR" sz="1200" dirty="0"/>
              <a:t>, </a:t>
            </a:r>
            <a:r>
              <a:rPr lang="ko-KR" altLang="en-US" sz="1200" dirty="0"/>
              <a:t>직장명</a:t>
            </a:r>
            <a:r>
              <a:rPr lang="en-US" altLang="ko-KR" sz="1200" dirty="0"/>
              <a:t>, </a:t>
            </a:r>
            <a:r>
              <a:rPr lang="ko-KR" altLang="en-US" sz="1200" dirty="0"/>
              <a:t>대출관련 정보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경로 </a:t>
            </a:r>
            <a:r>
              <a:rPr lang="en-US" altLang="ko-KR" sz="1200" dirty="0"/>
              <a:t>: </a:t>
            </a:r>
            <a:r>
              <a:rPr lang="ko-KR" altLang="en-US" sz="1200" dirty="0"/>
              <a:t>외주 직원 및 영업점창구 직원이 개인정보문서 불법 반출 </a:t>
            </a:r>
            <a:endParaRPr lang="en-US" altLang="ko-KR" sz="1200" dirty="0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350361" y="2708930"/>
            <a:ext cx="4680000" cy="1008000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tIns="180000" anchor="ctr"/>
          <a:lstStyle>
            <a:defPPr>
              <a:defRPr lang="ko-KR"/>
            </a:defPPr>
            <a:lvl1pPr>
              <a:spcBef>
                <a:spcPts val="600"/>
              </a:spcBef>
              <a:buFont typeface="Arial" charset="0"/>
              <a:buNone/>
              <a:defRPr sz="1300">
                <a:latin typeface="+mn-ea"/>
                <a:ea typeface="+mn-ea"/>
              </a:defRPr>
            </a:lvl1pPr>
          </a:lstStyle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규모 </a:t>
            </a:r>
            <a:r>
              <a:rPr lang="en-US" altLang="ko-KR" sz="1200" dirty="0"/>
              <a:t>: 1</a:t>
            </a:r>
            <a:r>
              <a:rPr lang="ko-KR" altLang="en-US" sz="1200" dirty="0"/>
              <a:t>억 </a:t>
            </a:r>
            <a:r>
              <a:rPr lang="en-US" altLang="ko-KR" sz="1200" dirty="0"/>
              <a:t>400</a:t>
            </a:r>
            <a:r>
              <a:rPr lang="ko-KR" altLang="en-US" sz="1200" dirty="0" err="1"/>
              <a:t>만건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정보 </a:t>
            </a:r>
            <a:r>
              <a:rPr lang="en-US" altLang="ko-KR" sz="1200" dirty="0"/>
              <a:t>: </a:t>
            </a:r>
            <a:r>
              <a:rPr lang="ko-KR" altLang="en-US" sz="1200" dirty="0"/>
              <a:t>이름</a:t>
            </a:r>
            <a:r>
              <a:rPr lang="en-US" altLang="ko-KR" sz="1200" dirty="0"/>
              <a:t>,  </a:t>
            </a:r>
            <a:r>
              <a:rPr lang="ko-KR" altLang="en-US" sz="1200" dirty="0"/>
              <a:t>휴대폰번호</a:t>
            </a:r>
            <a:r>
              <a:rPr lang="en-US" altLang="ko-KR" sz="1200" dirty="0"/>
              <a:t>, </a:t>
            </a:r>
            <a:r>
              <a:rPr lang="ko-KR" altLang="en-US" sz="1200" dirty="0"/>
              <a:t>직장명</a:t>
            </a:r>
            <a:r>
              <a:rPr lang="en-US" altLang="ko-KR" sz="1200" dirty="0"/>
              <a:t>, </a:t>
            </a:r>
            <a:r>
              <a:rPr lang="ko-KR" altLang="en-US" sz="1200" dirty="0"/>
              <a:t>주소</a:t>
            </a:r>
            <a:r>
              <a:rPr lang="en-US" altLang="ko-KR" sz="1200" dirty="0"/>
              <a:t>, </a:t>
            </a:r>
            <a:r>
              <a:rPr lang="ko-KR" altLang="en-US" sz="1200" dirty="0"/>
              <a:t>신용카드 정보</a:t>
            </a:r>
            <a:r>
              <a:rPr lang="en-US" altLang="ko-KR" sz="1200" dirty="0"/>
              <a:t> </a:t>
            </a:r>
            <a:r>
              <a:rPr lang="ko-KR" altLang="en-US" sz="1200" dirty="0"/>
              <a:t>등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경로 </a:t>
            </a:r>
            <a:r>
              <a:rPr lang="en-US" altLang="ko-KR" sz="1200" dirty="0"/>
              <a:t>: </a:t>
            </a:r>
            <a:r>
              <a:rPr lang="ko-KR" altLang="en-US" sz="1200" dirty="0"/>
              <a:t>외주 직원이 </a:t>
            </a:r>
            <a:r>
              <a:rPr lang="en-US" altLang="ko-KR" sz="1200" dirty="0"/>
              <a:t>USB</a:t>
            </a:r>
            <a:r>
              <a:rPr lang="ko-KR" altLang="en-US" sz="1200" dirty="0"/>
              <a:t>에 개인정보파일 저장 후 불법 반출</a:t>
            </a:r>
            <a:endParaRPr lang="en-US" altLang="ko-KR" sz="1200" dirty="0"/>
          </a:p>
        </p:txBody>
      </p: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350361" y="4077230"/>
            <a:ext cx="4680000" cy="1008000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tIns="180000" anchor="ctr"/>
          <a:lstStyle>
            <a:defPPr>
              <a:defRPr lang="ko-KR"/>
            </a:defPPr>
            <a:lvl1pPr>
              <a:spcBef>
                <a:spcPts val="600"/>
              </a:spcBef>
              <a:buFont typeface="Arial" charset="0"/>
              <a:buNone/>
              <a:defRPr sz="1300">
                <a:latin typeface="+mn-ea"/>
                <a:ea typeface="+mn-ea"/>
              </a:defRPr>
            </a:lvl1pPr>
          </a:lstStyle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규모 </a:t>
            </a:r>
            <a:r>
              <a:rPr lang="en-US" altLang="ko-KR" sz="1200" dirty="0"/>
              <a:t>: 1,200</a:t>
            </a:r>
            <a:r>
              <a:rPr lang="ko-KR" altLang="en-US" sz="1200" dirty="0" err="1"/>
              <a:t>만건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정보 </a:t>
            </a:r>
            <a:r>
              <a:rPr lang="en-US" altLang="ko-KR" sz="1200" dirty="0"/>
              <a:t>: </a:t>
            </a:r>
            <a:r>
              <a:rPr lang="ko-KR" altLang="en-US" sz="1200" dirty="0"/>
              <a:t>이름</a:t>
            </a:r>
            <a:r>
              <a:rPr lang="en-US" altLang="ko-KR" sz="1200" dirty="0"/>
              <a:t>, </a:t>
            </a:r>
            <a:r>
              <a:rPr lang="ko-KR" altLang="en-US" sz="1200" dirty="0"/>
              <a:t>주민등록번호</a:t>
            </a:r>
            <a:r>
              <a:rPr lang="en-US" altLang="ko-KR" sz="1200" dirty="0"/>
              <a:t>, </a:t>
            </a:r>
            <a:r>
              <a:rPr lang="ko-KR" altLang="en-US" sz="1200" dirty="0"/>
              <a:t>휴대폰번호</a:t>
            </a:r>
            <a:r>
              <a:rPr lang="en-US" altLang="ko-KR" sz="1200" dirty="0"/>
              <a:t>, </a:t>
            </a:r>
            <a:r>
              <a:rPr lang="ko-KR" altLang="en-US" sz="1200" dirty="0"/>
              <a:t>주소</a:t>
            </a:r>
            <a:r>
              <a:rPr lang="en-US" altLang="ko-KR" sz="1200" dirty="0"/>
              <a:t>, </a:t>
            </a:r>
            <a:r>
              <a:rPr lang="ko-KR" altLang="en-US" sz="1200" dirty="0"/>
              <a:t>결제 계좌번호  등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경로 </a:t>
            </a:r>
            <a:r>
              <a:rPr lang="en-US" altLang="ko-KR" sz="1200" dirty="0"/>
              <a:t>: KT </a:t>
            </a:r>
            <a:r>
              <a:rPr lang="ko-KR" altLang="en-US" sz="1200" dirty="0"/>
              <a:t>홈페이지 외부 해킹</a:t>
            </a:r>
            <a:endParaRPr lang="en-US" altLang="ko-KR" sz="1200" dirty="0"/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350361" y="5445420"/>
            <a:ext cx="4680000" cy="1008000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tIns="180000" anchor="ctr"/>
          <a:lstStyle>
            <a:defPPr>
              <a:defRPr lang="ko-KR"/>
            </a:defPPr>
            <a:lvl1pPr>
              <a:spcBef>
                <a:spcPts val="600"/>
              </a:spcBef>
              <a:buFont typeface="Arial" charset="0"/>
              <a:buNone/>
              <a:defRPr sz="1300">
                <a:latin typeface="+mn-ea"/>
                <a:ea typeface="+mn-ea"/>
              </a:defRPr>
            </a:lvl1pPr>
          </a:lstStyle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규모 </a:t>
            </a:r>
            <a:r>
              <a:rPr lang="en-US" altLang="ko-KR" sz="1200" dirty="0"/>
              <a:t>: 410</a:t>
            </a:r>
            <a:r>
              <a:rPr lang="ko-KR" altLang="en-US" sz="1200" dirty="0" err="1"/>
              <a:t>만건</a:t>
            </a:r>
            <a:r>
              <a:rPr lang="en-US" altLang="ko-KR" sz="1200" dirty="0"/>
              <a:t> </a:t>
            </a:r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정보 </a:t>
            </a:r>
            <a:r>
              <a:rPr lang="en-US" altLang="ko-KR" sz="1200" dirty="0"/>
              <a:t>: </a:t>
            </a:r>
            <a:r>
              <a:rPr lang="ko-KR" altLang="en-US" sz="1200" dirty="0"/>
              <a:t>이름</a:t>
            </a:r>
            <a:r>
              <a:rPr lang="en-US" altLang="ko-KR" sz="1200" dirty="0"/>
              <a:t>, </a:t>
            </a:r>
            <a:r>
              <a:rPr lang="ko-KR" altLang="en-US" sz="1200" dirty="0"/>
              <a:t>주민등록번호</a:t>
            </a:r>
            <a:r>
              <a:rPr lang="en-US" altLang="ko-KR" sz="1200" dirty="0"/>
              <a:t>, </a:t>
            </a:r>
            <a:r>
              <a:rPr lang="ko-KR" altLang="en-US" sz="1200" dirty="0"/>
              <a:t>휴대폰번호</a:t>
            </a:r>
            <a:r>
              <a:rPr lang="en-US" altLang="ko-KR" sz="1200" dirty="0"/>
              <a:t>, </a:t>
            </a:r>
            <a:r>
              <a:rPr lang="ko-KR" altLang="en-US" sz="1200" dirty="0"/>
              <a:t>주소</a:t>
            </a:r>
            <a:r>
              <a:rPr lang="en-US" altLang="ko-KR" sz="1200" dirty="0"/>
              <a:t>, </a:t>
            </a:r>
            <a:r>
              <a:rPr lang="ko-KR" altLang="en-US" sz="1200" dirty="0"/>
              <a:t>결제 계좌번호 등</a:t>
            </a:r>
            <a:endParaRPr lang="en-US" altLang="ko-KR" sz="1200" dirty="0"/>
          </a:p>
          <a:p>
            <a:pPr algn="l"/>
            <a:r>
              <a:rPr lang="en-US" altLang="ko-KR" sz="1200" dirty="0"/>
              <a:t>▪ </a:t>
            </a:r>
            <a:r>
              <a:rPr lang="ko-KR" altLang="en-US" sz="1200" dirty="0"/>
              <a:t>유출 경로 </a:t>
            </a:r>
            <a:r>
              <a:rPr lang="en-US" altLang="ko-KR" sz="1200" dirty="0"/>
              <a:t>: </a:t>
            </a:r>
            <a:r>
              <a:rPr lang="ko-KR" altLang="en-US" sz="1200" dirty="0"/>
              <a:t>휴대폰 판매 대리점에서 개인정보 무단 공유</a:t>
            </a:r>
            <a:endParaRPr lang="en-US" altLang="ko-KR" sz="1200" dirty="0"/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gray">
          <a:xfrm>
            <a:off x="7293325" y="1484730"/>
            <a:ext cx="2340000" cy="1440000"/>
          </a:xfrm>
          <a:prstGeom prst="roundRect">
            <a:avLst>
              <a:gd name="adj" fmla="val 9106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spcBef>
                <a:spcPts val="0"/>
              </a:spcBef>
              <a:defRPr/>
            </a:pPr>
            <a:r>
              <a:rPr lang="ko-KR" altLang="en-US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개인</a:t>
            </a:r>
            <a:r>
              <a:rPr kumimoji="0" lang="ko-KR" altLang="en-US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정보의 안전보관 및 업무상 정상적인 정보 활용에 대해서도 접근과 이용 권한에 대한 강력한 통제 필요</a:t>
            </a:r>
            <a:endParaRPr kumimoji="0" lang="en-US" altLang="ko-KR" sz="1400" dirty="0">
              <a:solidFill>
                <a:srgbClr val="000000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18" name="AutoShape 59"/>
          <p:cNvSpPr>
            <a:spLocks noChangeArrowheads="1"/>
          </p:cNvSpPr>
          <p:nvPr/>
        </p:nvSpPr>
        <p:spPr bwMode="ltGray">
          <a:xfrm>
            <a:off x="488820" y="1124680"/>
            <a:ext cx="3240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</a:pP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SC</a:t>
            </a: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은행</a:t>
            </a: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lang="ko-KR" altLang="en-US" sz="1400" b="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씨티은행</a:t>
            </a: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개인정보 유출 사고</a:t>
            </a:r>
          </a:p>
        </p:txBody>
      </p:sp>
      <p:sp>
        <p:nvSpPr>
          <p:cNvPr id="32" name="AutoShape 59"/>
          <p:cNvSpPr>
            <a:spLocks noChangeArrowheads="1"/>
          </p:cNvSpPr>
          <p:nvPr/>
        </p:nvSpPr>
        <p:spPr bwMode="ltGray">
          <a:xfrm>
            <a:off x="488820" y="2492900"/>
            <a:ext cx="3240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</a:pP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카드사 개인정보 유출 사고</a:t>
            </a:r>
          </a:p>
        </p:txBody>
      </p:sp>
      <p:sp>
        <p:nvSpPr>
          <p:cNvPr id="34" name="AutoShape 59"/>
          <p:cNvSpPr>
            <a:spLocks noChangeArrowheads="1"/>
          </p:cNvSpPr>
          <p:nvPr/>
        </p:nvSpPr>
        <p:spPr bwMode="ltGray">
          <a:xfrm>
            <a:off x="488820" y="3861090"/>
            <a:ext cx="3240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</a:pP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KT </a:t>
            </a: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개인정보 유출 사고</a:t>
            </a:r>
          </a:p>
        </p:txBody>
      </p:sp>
      <p:sp>
        <p:nvSpPr>
          <p:cNvPr id="37" name="AutoShape 59"/>
          <p:cNvSpPr>
            <a:spLocks noChangeArrowheads="1"/>
          </p:cNvSpPr>
          <p:nvPr/>
        </p:nvSpPr>
        <p:spPr bwMode="ltGray">
          <a:xfrm>
            <a:off x="488820" y="5229280"/>
            <a:ext cx="3240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</a:pP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이동통신사 개인정보 유출 사고</a:t>
            </a:r>
          </a:p>
        </p:txBody>
      </p:sp>
      <p:sp>
        <p:nvSpPr>
          <p:cNvPr id="5" name="타원 4"/>
          <p:cNvSpPr/>
          <p:nvPr/>
        </p:nvSpPr>
        <p:spPr bwMode="auto">
          <a:xfrm>
            <a:off x="5187033" y="1700940"/>
            <a:ext cx="1404000" cy="1296000"/>
          </a:xfrm>
          <a:prstGeom prst="ellipse">
            <a:avLst/>
          </a:prstGeom>
          <a:solidFill>
            <a:schemeClr val="bg1"/>
          </a:solidFill>
          <a:ln w="762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/>
        </p:spPr>
        <p:txBody>
          <a:bodyPr wrap="none" lIns="90000" rtlCol="0" anchor="ctr"/>
          <a:lstStyle/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보관 및 접근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통제 미흡</a:t>
            </a:r>
          </a:p>
        </p:txBody>
      </p:sp>
      <p:sp>
        <p:nvSpPr>
          <p:cNvPr id="23" name="타원 22"/>
          <p:cNvSpPr/>
          <p:nvPr/>
        </p:nvSpPr>
        <p:spPr bwMode="auto">
          <a:xfrm>
            <a:off x="5187033" y="3141140"/>
            <a:ext cx="1404000" cy="1296000"/>
          </a:xfrm>
          <a:prstGeom prst="ellipse">
            <a:avLst/>
          </a:prstGeom>
          <a:solidFill>
            <a:schemeClr val="bg1"/>
          </a:solidFill>
          <a:ln w="762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/>
        </p:spPr>
        <p:txBody>
          <a:bodyPr wrap="none" lIns="90000" rtlCol="0" anchor="ctr"/>
          <a:lstStyle/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외주직원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관리감독 절차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부재</a:t>
            </a:r>
          </a:p>
        </p:txBody>
      </p:sp>
      <p:sp>
        <p:nvSpPr>
          <p:cNvPr id="24" name="타원 23"/>
          <p:cNvSpPr/>
          <p:nvPr/>
        </p:nvSpPr>
        <p:spPr bwMode="auto">
          <a:xfrm>
            <a:off x="5185977" y="4575555"/>
            <a:ext cx="1404000" cy="1296000"/>
          </a:xfrm>
          <a:prstGeom prst="ellipse">
            <a:avLst/>
          </a:prstGeom>
          <a:solidFill>
            <a:schemeClr val="bg1"/>
          </a:solidFill>
          <a:ln w="762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/>
        </p:spPr>
        <p:txBody>
          <a:bodyPr wrap="none" lIns="90000" rtlCol="0" anchor="ctr"/>
          <a:lstStyle/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임직원의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안일한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ts val="0"/>
              </a:spcBef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정보보호 의식</a:t>
            </a: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gray">
          <a:xfrm>
            <a:off x="7293325" y="3069150"/>
            <a:ext cx="2340000" cy="1440000"/>
          </a:xfrm>
          <a:prstGeom prst="roundRect">
            <a:avLst>
              <a:gd name="adj" fmla="val 9106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spcBef>
                <a:spcPts val="0"/>
              </a:spcBef>
              <a:defRPr/>
            </a:pPr>
            <a:r>
              <a:rPr kumimoji="0" lang="ko-KR" altLang="en-US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대량의 고객정보를 다루는 전산담당자와 직원에 대한</a:t>
            </a:r>
            <a:endParaRPr kumimoji="0" lang="en-US" altLang="ko-KR" sz="1400" dirty="0">
              <a:solidFill>
                <a:srgbClr val="000000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eaLnBrk="0" latinLnBrk="0" hangingPunct="0">
              <a:spcBef>
                <a:spcPts val="0"/>
              </a:spcBef>
              <a:defRPr/>
            </a:pPr>
            <a:r>
              <a:rPr kumimoji="0" lang="ko-KR" altLang="en-US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집중 관리</a:t>
            </a:r>
            <a:r>
              <a:rPr kumimoji="0" lang="en-US" altLang="ko-KR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·</a:t>
            </a:r>
            <a:r>
              <a:rPr kumimoji="0" lang="ko-KR" altLang="en-US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감독 실시</a:t>
            </a:r>
            <a:endParaRPr lang="en-US" altLang="ko-KR" sz="1400" dirty="0">
              <a:solidFill>
                <a:srgbClr val="000000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gray">
          <a:xfrm>
            <a:off x="7293325" y="4653370"/>
            <a:ext cx="2340000" cy="1440000"/>
          </a:xfrm>
          <a:prstGeom prst="roundRect">
            <a:avLst>
              <a:gd name="adj" fmla="val 9106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spcBef>
                <a:spcPts val="0"/>
              </a:spcBef>
              <a:defRPr/>
            </a:pPr>
            <a:r>
              <a:rPr kumimoji="0" lang="ko-KR" altLang="en-US" sz="1400" dirty="0">
                <a:solidFill>
                  <a:srgbClr val="000000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임직원의 정보보호에 대한 중요성 인지 필수</a:t>
            </a:r>
            <a:endParaRPr kumimoji="0" lang="en-US" altLang="ko-KR" sz="1400" dirty="0">
              <a:solidFill>
                <a:srgbClr val="000000"/>
              </a:solidFill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483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제목 1"/>
          <p:cNvSpPr>
            <a:spLocks noGrp="1"/>
          </p:cNvSpPr>
          <p:nvPr>
            <p:ph type="title"/>
          </p:nvPr>
        </p:nvSpPr>
        <p:spPr>
          <a:xfrm>
            <a:off x="344488" y="332656"/>
            <a:ext cx="8208000" cy="612000"/>
          </a:xfrm>
        </p:spPr>
        <p:txBody>
          <a:bodyPr/>
          <a:lstStyle/>
          <a:p>
            <a:r>
              <a:rPr lang="ko-KR" altLang="en-US" dirty="0"/>
              <a:t>개인정보 처리단계별 의무사항</a:t>
            </a:r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347430" y="1196690"/>
            <a:ext cx="3021350" cy="180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144000" tIns="144000" rIns="144000" bIns="144000" anchor="ctr">
            <a:noAutofit/>
          </a:bodyPr>
          <a:lstStyle>
            <a:defPPr>
              <a:defRPr lang="ko-KR"/>
            </a:defPPr>
            <a:lvl1pPr marL="180975" indent="-180975" algn="l">
              <a:spcBef>
                <a:spcPts val="600"/>
              </a:spcBef>
              <a:buFont typeface="Wingdings" panose="05000000000000000000" pitchFamily="2" charset="2"/>
              <a:buChar char="§"/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</a:lstStyle>
          <a:p>
            <a:r>
              <a:rPr lang="ko-KR" altLang="en-US" sz="1300" dirty="0"/>
              <a:t>정보주체의 동의를 통해 수집</a:t>
            </a:r>
            <a:r>
              <a:rPr lang="en-US" altLang="ko-KR" sz="1300" dirty="0"/>
              <a:t>·</a:t>
            </a:r>
            <a:r>
              <a:rPr lang="ko-KR" altLang="en-US" sz="1300" dirty="0"/>
              <a:t>이용 가능</a:t>
            </a:r>
          </a:p>
          <a:p>
            <a:r>
              <a:rPr lang="ko-KR" altLang="en-US" sz="1300" dirty="0"/>
              <a:t>필요 최소한의 정보 수집 수집한 목적 범위 내 이용 가능   </a:t>
            </a: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6825163" y="1124680"/>
            <a:ext cx="2808488" cy="180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144000" tIns="144000" rIns="144000" bIns="144000" anchor="ctr">
            <a:noAutofit/>
          </a:bodyPr>
          <a:lstStyle>
            <a:defPPr>
              <a:defRPr lang="ko-KR"/>
            </a:defPPr>
            <a:lvl1pPr marL="180975" indent="-180975" algn="l">
              <a:spcBef>
                <a:spcPts val="600"/>
              </a:spcBef>
              <a:buFont typeface="Wingdings" panose="05000000000000000000" pitchFamily="2" charset="2"/>
              <a:buChar char="§"/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</a:lstStyle>
          <a:p>
            <a:r>
              <a:rPr lang="ko-KR" altLang="en-US" sz="1300" dirty="0"/>
              <a:t>정보주체의 동의를 통해 제공 가능</a:t>
            </a:r>
          </a:p>
          <a:p>
            <a:r>
              <a:rPr lang="ko-KR" altLang="en-US" sz="1300" dirty="0"/>
              <a:t>위탁하는 업무의 내용 및 수탁자 공개</a:t>
            </a:r>
          </a:p>
        </p:txBody>
      </p:sp>
      <p:sp>
        <p:nvSpPr>
          <p:cNvPr id="70" name="Text Box 40"/>
          <p:cNvSpPr txBox="1">
            <a:spLocks noChangeArrowheads="1"/>
          </p:cNvSpPr>
          <p:nvPr/>
        </p:nvSpPr>
        <p:spPr bwMode="auto">
          <a:xfrm>
            <a:off x="350838" y="4725430"/>
            <a:ext cx="2730000" cy="180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144000" tIns="144000" rIns="144000" bIns="144000" anchor="ctr">
            <a:noAutofit/>
          </a:bodyPr>
          <a:lstStyle>
            <a:defPPr>
              <a:defRPr lang="ko-KR"/>
            </a:defPPr>
            <a:lvl1pPr marL="180975" indent="-180975" algn="l">
              <a:spcBef>
                <a:spcPts val="600"/>
              </a:spcBef>
              <a:buFont typeface="Wingdings" panose="05000000000000000000" pitchFamily="2" charset="2"/>
              <a:buChar char="§"/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</a:lstStyle>
          <a:p>
            <a:r>
              <a:rPr lang="ko-KR" altLang="en-US" sz="1300" dirty="0"/>
              <a:t>처리목적 달성</a:t>
            </a:r>
            <a:r>
              <a:rPr lang="en-US" altLang="ko-KR" sz="1300" dirty="0"/>
              <a:t>, </a:t>
            </a:r>
            <a:r>
              <a:rPr lang="ko-KR" altLang="en-US" sz="1300" dirty="0"/>
              <a:t>보유기간이 경과한 개인정보는 지체 없이 파기</a:t>
            </a:r>
          </a:p>
          <a:p>
            <a:r>
              <a:rPr lang="ko-KR" altLang="en-US" sz="1300" dirty="0"/>
              <a:t>파기하지 않고 보존해야 하는 경우 다른 정보와 분리 저장</a:t>
            </a:r>
            <a:r>
              <a:rPr lang="en-US" altLang="ko-KR" sz="1300" dirty="0"/>
              <a:t>·</a:t>
            </a:r>
            <a:r>
              <a:rPr lang="ko-KR" altLang="en-US" sz="1300" dirty="0"/>
              <a:t>관리</a:t>
            </a:r>
          </a:p>
        </p:txBody>
      </p:sp>
      <p:sp>
        <p:nvSpPr>
          <p:cNvPr id="71" name="Text Box 39"/>
          <p:cNvSpPr txBox="1">
            <a:spLocks noChangeArrowheads="1"/>
          </p:cNvSpPr>
          <p:nvPr/>
        </p:nvSpPr>
        <p:spPr bwMode="auto">
          <a:xfrm>
            <a:off x="6825639" y="4725430"/>
            <a:ext cx="2730000" cy="180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144000" tIns="144000" rIns="144000" bIns="144000" anchor="ctr">
            <a:noAutofit/>
          </a:bodyPr>
          <a:lstStyle>
            <a:defPPr>
              <a:defRPr lang="ko-KR"/>
            </a:defPPr>
            <a:lvl1pPr marL="180975" indent="-180975" algn="l">
              <a:spcBef>
                <a:spcPts val="600"/>
              </a:spcBef>
              <a:buFont typeface="Wingdings" panose="05000000000000000000" pitchFamily="2" charset="2"/>
              <a:buChar char="§"/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가는각진제목체" panose="02030600000101010101" pitchFamily="18" charset="-127"/>
                <a:ea typeface="가는각진제목체" panose="02030600000101010101" pitchFamily="18" charset="-127"/>
              </a:defRPr>
            </a:lvl1pPr>
          </a:lstStyle>
          <a:p>
            <a:r>
              <a:rPr lang="ko-KR" altLang="en-US" sz="1300" dirty="0"/>
              <a:t>접근통제</a:t>
            </a:r>
            <a:r>
              <a:rPr lang="en-US" altLang="ko-KR" sz="1300" dirty="0"/>
              <a:t>, </a:t>
            </a:r>
            <a:r>
              <a:rPr lang="ko-KR" altLang="en-US" sz="1300" dirty="0"/>
              <a:t>접속기록 보관 등 보호조치</a:t>
            </a:r>
          </a:p>
          <a:p>
            <a:r>
              <a:rPr lang="ko-KR" altLang="en-US" sz="1300" dirty="0"/>
              <a:t>정보주체 권리보장</a:t>
            </a:r>
            <a:r>
              <a:rPr lang="en-US" altLang="ko-KR" sz="1300" dirty="0"/>
              <a:t>(</a:t>
            </a:r>
            <a:r>
              <a:rPr lang="ko-KR" altLang="en-US" sz="1300" dirty="0"/>
              <a:t>열람</a:t>
            </a:r>
            <a:r>
              <a:rPr lang="en-US" altLang="ko-KR" sz="1300" dirty="0"/>
              <a:t>, </a:t>
            </a:r>
            <a:r>
              <a:rPr lang="ko-KR" altLang="en-US" sz="1300" dirty="0"/>
              <a:t>정정</a:t>
            </a:r>
            <a:r>
              <a:rPr lang="en-US" altLang="ko-KR" sz="1300" dirty="0"/>
              <a:t>·</a:t>
            </a:r>
            <a:r>
              <a:rPr lang="ko-KR" altLang="en-US" sz="1300" dirty="0"/>
              <a:t>삭제</a:t>
            </a:r>
            <a:r>
              <a:rPr lang="en-US" altLang="ko-KR" sz="1300" dirty="0"/>
              <a:t>, </a:t>
            </a:r>
            <a:r>
              <a:rPr lang="ko-KR" altLang="en-US" sz="1300" dirty="0"/>
              <a:t>처리정지</a:t>
            </a:r>
            <a:r>
              <a:rPr lang="en-US" altLang="ko-KR" sz="1300" dirty="0"/>
              <a:t>)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3061331" y="2060811"/>
            <a:ext cx="3783341" cy="3497227"/>
            <a:chOff x="3203980" y="2177187"/>
            <a:chExt cx="2952070" cy="2956222"/>
          </a:xfrm>
        </p:grpSpPr>
        <p:sp>
          <p:nvSpPr>
            <p:cNvPr id="2" name="원형 화살표 1"/>
            <p:cNvSpPr/>
            <p:nvPr/>
          </p:nvSpPr>
          <p:spPr bwMode="auto">
            <a:xfrm rot="6866099">
              <a:off x="3225540" y="2253009"/>
              <a:ext cx="2880400" cy="2880400"/>
            </a:xfrm>
            <a:prstGeom prst="circularArrow">
              <a:avLst>
                <a:gd name="adj1" fmla="val 6844"/>
                <a:gd name="adj2" fmla="val 1082951"/>
                <a:gd name="adj3" fmla="val 20454608"/>
                <a:gd name="adj4" fmla="val 3979193"/>
                <a:gd name="adj5" fmla="val 12077"/>
              </a:avLst>
            </a:prstGeom>
            <a:solidFill>
              <a:schemeClr val="bg1">
                <a:lumMod val="75000"/>
              </a:schemeClr>
            </a:solidFill>
            <a:ln w="12700" algn="ctr">
              <a:noFill/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 sz="1600">
                <a:latin typeface="+mj-ea"/>
                <a:ea typeface="+mj-ea"/>
              </a:endParaRPr>
            </a:p>
          </p:txBody>
        </p:sp>
        <p:sp>
          <p:nvSpPr>
            <p:cNvPr id="59" name="타원 58"/>
            <p:cNvSpPr/>
            <p:nvPr/>
          </p:nvSpPr>
          <p:spPr bwMode="auto">
            <a:xfrm>
              <a:off x="3203980" y="2177187"/>
              <a:ext cx="1224000" cy="1224000"/>
            </a:xfrm>
            <a:prstGeom prst="ellipse">
              <a:avLst/>
            </a:prstGeom>
            <a:solidFill>
              <a:schemeClr val="bg1"/>
            </a:solidFill>
            <a:ln w="76200" algn="ctr">
              <a:solidFill>
                <a:schemeClr val="bg1">
                  <a:lumMod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개인정보</a:t>
              </a:r>
            </a:p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수집</a:t>
              </a:r>
              <a:r>
                <a:rPr lang="en-US" altLang="ko-KR" sz="1600" b="0" dirty="0">
                  <a:latin typeface="+mj-ea"/>
                  <a:ea typeface="+mj-ea"/>
                </a:rPr>
                <a:t>·</a:t>
              </a:r>
              <a:r>
                <a:rPr lang="ko-KR" altLang="en-US" sz="1600" b="0" dirty="0">
                  <a:latin typeface="+mj-ea"/>
                  <a:ea typeface="+mj-ea"/>
                </a:rPr>
                <a:t>이용</a:t>
              </a:r>
            </a:p>
          </p:txBody>
        </p:sp>
        <p:sp>
          <p:nvSpPr>
            <p:cNvPr id="61" name="타원 60"/>
            <p:cNvSpPr/>
            <p:nvPr/>
          </p:nvSpPr>
          <p:spPr bwMode="auto">
            <a:xfrm>
              <a:off x="4932050" y="2177187"/>
              <a:ext cx="1224000" cy="1224000"/>
            </a:xfrm>
            <a:prstGeom prst="ellipse">
              <a:avLst/>
            </a:prstGeom>
            <a:solidFill>
              <a:schemeClr val="bg1"/>
            </a:solidFill>
            <a:ln w="76200" algn="ctr">
              <a:solidFill>
                <a:schemeClr val="bg1">
                  <a:lumMod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개인정보</a:t>
              </a:r>
            </a:p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제공</a:t>
              </a:r>
              <a:r>
                <a:rPr lang="en-US" altLang="ko-KR" sz="1600" b="0" dirty="0">
                  <a:latin typeface="+mj-ea"/>
                  <a:ea typeface="+mj-ea"/>
                </a:rPr>
                <a:t>·</a:t>
              </a:r>
              <a:r>
                <a:rPr lang="ko-KR" altLang="en-US" sz="1600" b="0" dirty="0">
                  <a:latin typeface="+mj-ea"/>
                  <a:ea typeface="+mj-ea"/>
                </a:rPr>
                <a:t>위탁</a:t>
              </a:r>
            </a:p>
          </p:txBody>
        </p:sp>
        <p:sp>
          <p:nvSpPr>
            <p:cNvPr id="62" name="타원 61"/>
            <p:cNvSpPr/>
            <p:nvPr/>
          </p:nvSpPr>
          <p:spPr bwMode="auto">
            <a:xfrm>
              <a:off x="4932050" y="3861230"/>
              <a:ext cx="1224000" cy="1224000"/>
            </a:xfrm>
            <a:prstGeom prst="ellipse">
              <a:avLst/>
            </a:prstGeom>
            <a:solidFill>
              <a:schemeClr val="bg1"/>
            </a:solidFill>
            <a:ln w="76200" algn="ctr">
              <a:solidFill>
                <a:schemeClr val="bg1">
                  <a:lumMod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개인정보</a:t>
              </a:r>
            </a:p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저장</a:t>
              </a:r>
              <a:r>
                <a:rPr lang="en-US" altLang="ko-KR" sz="1600" b="0" dirty="0">
                  <a:latin typeface="+mj-ea"/>
                  <a:ea typeface="+mj-ea"/>
                </a:rPr>
                <a:t>·</a:t>
              </a:r>
              <a:r>
                <a:rPr lang="ko-KR" altLang="en-US" sz="1600" b="0" dirty="0">
                  <a:latin typeface="+mj-ea"/>
                  <a:ea typeface="+mj-ea"/>
                </a:rPr>
                <a:t>관리</a:t>
              </a:r>
            </a:p>
          </p:txBody>
        </p:sp>
        <p:sp>
          <p:nvSpPr>
            <p:cNvPr id="63" name="타원 62"/>
            <p:cNvSpPr/>
            <p:nvPr/>
          </p:nvSpPr>
          <p:spPr bwMode="auto">
            <a:xfrm>
              <a:off x="3203980" y="3861230"/>
              <a:ext cx="1224000" cy="1224000"/>
            </a:xfrm>
            <a:prstGeom prst="ellipse">
              <a:avLst/>
            </a:prstGeom>
            <a:solidFill>
              <a:schemeClr val="bg1"/>
            </a:solidFill>
            <a:ln w="76200" algn="ctr">
              <a:solidFill>
                <a:schemeClr val="bg1">
                  <a:lumMod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개인정보</a:t>
              </a:r>
            </a:p>
            <a:p>
              <a:pPr>
                <a:spcBef>
                  <a:spcPts val="0"/>
                </a:spcBef>
              </a:pPr>
              <a:r>
                <a:rPr lang="ko-KR" altLang="en-US" sz="1600" b="0" dirty="0">
                  <a:latin typeface="+mj-ea"/>
                  <a:ea typeface="+mj-ea"/>
                </a:rPr>
                <a:t>파기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737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 bwMode="auto">
          <a:xfrm>
            <a:off x="4044950" y="1266826"/>
            <a:ext cx="371475" cy="50768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1876425 h 5076825"/>
              <a:gd name="connsiteX4" fmla="*/ 0 w 361950"/>
              <a:gd name="connsiteY4" fmla="*/ 152400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1876425 h 5076825"/>
              <a:gd name="connsiteX4" fmla="*/ 9525 w 342900"/>
              <a:gd name="connsiteY4" fmla="*/ 1228725 h 507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5076825">
                <a:moveTo>
                  <a:pt x="9525" y="1228725"/>
                </a:moveTo>
                <a:lnTo>
                  <a:pt x="342900" y="0"/>
                </a:lnTo>
                <a:lnTo>
                  <a:pt x="342900" y="5076825"/>
                </a:lnTo>
                <a:lnTo>
                  <a:pt x="0" y="1876425"/>
                </a:lnTo>
                <a:lnTo>
                  <a:pt x="9525" y="122872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4445663" y="1160464"/>
            <a:ext cx="5109501" cy="5292725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개인정보 수집 </a:t>
            </a:r>
            <a:r>
              <a:rPr lang="ko-KR" alt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이용시</a:t>
            </a:r>
            <a:r>
              <a:rPr lang="ko-KR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 정보주체의 동의를 받아야 합니다</a:t>
            </a:r>
            <a:r>
              <a:rPr lang="en-US" altLang="ko-K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.</a:t>
            </a: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직접 또는 우편</a:t>
            </a:r>
            <a:r>
              <a:rPr lang="en-US" altLang="ko-KR" sz="1800" dirty="0">
                <a:latin typeface="+mn-ea"/>
                <a:ea typeface="+mn-ea"/>
              </a:rPr>
              <a:t>, </a:t>
            </a:r>
            <a:r>
              <a:rPr lang="ko-KR" altLang="en-US" sz="1800" dirty="0">
                <a:latin typeface="+mn-ea"/>
                <a:ea typeface="+mn-ea"/>
              </a:rPr>
              <a:t>팩스 등의 방법으로 동의서를 전달하고</a:t>
            </a:r>
            <a:r>
              <a:rPr lang="en-US" altLang="ko-KR" sz="1800" dirty="0">
                <a:latin typeface="+mn-ea"/>
                <a:ea typeface="+mn-ea"/>
              </a:rPr>
              <a:t>, </a:t>
            </a:r>
            <a:r>
              <a:rPr lang="ko-KR" altLang="en-US" sz="1800" dirty="0">
                <a:latin typeface="+mn-ea"/>
                <a:ea typeface="+mn-ea"/>
              </a:rPr>
              <a:t>날인한 동의서 수령</a:t>
            </a:r>
            <a:endParaRPr lang="en-US" altLang="ko-KR" sz="1800" dirty="0">
              <a:latin typeface="+mn-ea"/>
              <a:ea typeface="+mn-ea"/>
            </a:endParaRP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전화를 통하여 동의 내용을 알리고 동의의 의사표시 확인</a:t>
            </a:r>
            <a:endParaRPr lang="en-US" altLang="ko-KR" sz="1800" dirty="0">
              <a:latin typeface="+mn-ea"/>
              <a:ea typeface="+mn-ea"/>
            </a:endParaRP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인터넷홈페이지 등에 동의내용을 게재하고 정보주체가 동의 여부를 표시</a:t>
            </a:r>
            <a:endParaRPr lang="en-US" altLang="ko-KR" sz="1800" dirty="0">
              <a:latin typeface="+mn-ea"/>
              <a:ea typeface="+mn-ea"/>
            </a:endParaRPr>
          </a:p>
        </p:txBody>
      </p:sp>
      <p:sp>
        <p:nvSpPr>
          <p:cNvPr id="72" name="Rectangle 3"/>
          <p:cNvSpPr>
            <a:spLocks noChangeArrowheads="1"/>
          </p:cNvSpPr>
          <p:nvPr/>
        </p:nvSpPr>
        <p:spPr bwMode="auto">
          <a:xfrm>
            <a:off x="4640957" y="5013270"/>
            <a:ext cx="4680650" cy="122412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 hangingPunct="0">
              <a:spcBef>
                <a:spcPts val="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이하의 과태료</a:t>
            </a: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수집 이용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24" name="타원 2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6" name="타원 25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8" name="직선 화살표 연결선 27"/>
            <p:cNvCxnSpPr>
              <a:stCxn id="24" idx="6"/>
              <a:endCxn id="25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9" name="직선 화살표 연결선 24"/>
            <p:cNvCxnSpPr>
              <a:stCxn id="25" idx="6"/>
              <a:endCxn id="26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30" name="직선 화살표 연결선 29"/>
            <p:cNvCxnSpPr>
              <a:stCxn id="26" idx="2"/>
              <a:endCxn id="27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272350" y="1399945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개인정보를 수집 이용 할 수 있는 경우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242096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필요 최소한의 개인정보 수집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350" y="342910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 err="1">
                <a:solidFill>
                  <a:sysClr val="windowText" lastClr="000000"/>
                </a:solidFill>
                <a:latin typeface="+mj-ea"/>
                <a:ea typeface="+mj-ea"/>
              </a:rPr>
              <a:t>민감정보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 및 고유식별정보 처리 제한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2350" y="443724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인터넷상 주민번호 대체수단 제공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72350" y="544538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주민등록번호 수집 법정주의</a:t>
            </a:r>
            <a:r>
              <a:rPr lang="en-US" altLang="ko-KR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(14.8.6)</a:t>
            </a:r>
            <a:endParaRPr lang="ko-KR" altLang="en-US" sz="1400" b="0" kern="0" dirty="0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72350" y="1399945"/>
            <a:ext cx="3672000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개인 정보를 수집 이용할 수 있는 경우</a:t>
            </a:r>
          </a:p>
        </p:txBody>
      </p:sp>
    </p:spTree>
    <p:extLst>
      <p:ext uri="{BB962C8B-B14F-4D97-AF65-F5344CB8AC3E}">
        <p14:creationId xmlns:p14="http://schemas.microsoft.com/office/powerpoint/2010/main" val="3191110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 bwMode="auto">
          <a:xfrm>
            <a:off x="4044950" y="1266826"/>
            <a:ext cx="371475" cy="50768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1876425 h 5076825"/>
              <a:gd name="connsiteX4" fmla="*/ 0 w 361950"/>
              <a:gd name="connsiteY4" fmla="*/ 152400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1876425 h 5076825"/>
              <a:gd name="connsiteX4" fmla="*/ 9525 w 342900"/>
              <a:gd name="connsiteY4" fmla="*/ 1228725 h 507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5076825">
                <a:moveTo>
                  <a:pt x="9525" y="1228725"/>
                </a:moveTo>
                <a:lnTo>
                  <a:pt x="342900" y="0"/>
                </a:lnTo>
                <a:lnTo>
                  <a:pt x="342900" y="5076825"/>
                </a:lnTo>
                <a:lnTo>
                  <a:pt x="0" y="1876425"/>
                </a:lnTo>
                <a:lnTo>
                  <a:pt x="9525" y="122872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4445663" y="1160464"/>
            <a:ext cx="5109501" cy="5292725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개인정보 수집 시 다음 사항을 준수합니다</a:t>
            </a:r>
            <a:endParaRPr lang="en-US" altLang="ko-KR" sz="1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수집 목적에 필요한 최소한의 개인정보를 수집</a:t>
            </a: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최소한의 개인정보 수집이라는 입증책임은 사업자가 부담</a:t>
            </a: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정보주체가 필요 최소한의 정보 외의 개인정보 수집에 동의하지 않는다는 이유로 정보주체에게 재화 또는 서비스 제공을 거부 금지</a:t>
            </a:r>
          </a:p>
        </p:txBody>
      </p:sp>
      <p:sp>
        <p:nvSpPr>
          <p:cNvPr id="72" name="Rectangle 3"/>
          <p:cNvSpPr>
            <a:spLocks noChangeArrowheads="1"/>
          </p:cNvSpPr>
          <p:nvPr/>
        </p:nvSpPr>
        <p:spPr bwMode="auto">
          <a:xfrm>
            <a:off x="4640957" y="5013270"/>
            <a:ext cx="4680650" cy="122412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 hangingPunct="0">
              <a:spcBef>
                <a:spcPts val="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이하의 과태료</a:t>
            </a: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수집 이용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24" name="타원 2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6" name="타원 25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8" name="직선 화살표 연결선 27"/>
            <p:cNvCxnSpPr>
              <a:stCxn id="24" idx="6"/>
              <a:endCxn id="25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9" name="직선 화살표 연결선 24"/>
            <p:cNvCxnSpPr>
              <a:stCxn id="25" idx="6"/>
              <a:endCxn id="26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30" name="직선 화살표 연결선 29"/>
            <p:cNvCxnSpPr>
              <a:stCxn id="26" idx="2"/>
              <a:endCxn id="27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272350" y="1399945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개인정보를 수집 이용 할 수 있는 경우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2420960"/>
            <a:ext cx="3672000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필요 최소한의 개인정보 수집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350" y="342910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 err="1">
                <a:solidFill>
                  <a:sysClr val="windowText" lastClr="000000"/>
                </a:solidFill>
                <a:latin typeface="+mj-ea"/>
                <a:ea typeface="+mj-ea"/>
              </a:rPr>
              <a:t>민감정보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 및 고유식별정보 처리 제한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2350" y="443724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인터넷상 주민번호 대체수단 제공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72350" y="544538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주민등록번호 수집 법정주의</a:t>
            </a:r>
            <a:r>
              <a:rPr lang="en-US" altLang="ko-KR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(14.8.6)</a:t>
            </a:r>
            <a:endParaRPr lang="ko-KR" altLang="en-US" sz="1400" b="0" kern="0" dirty="0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08038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 bwMode="auto">
          <a:xfrm>
            <a:off x="4044950" y="1266826"/>
            <a:ext cx="371475" cy="50768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1876425 h 5076825"/>
              <a:gd name="connsiteX4" fmla="*/ 0 w 361950"/>
              <a:gd name="connsiteY4" fmla="*/ 152400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1876425 h 5076825"/>
              <a:gd name="connsiteX4" fmla="*/ 9525 w 342900"/>
              <a:gd name="connsiteY4" fmla="*/ 1228725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2914650 h 5076825"/>
              <a:gd name="connsiteX4" fmla="*/ 9525 w 342900"/>
              <a:gd name="connsiteY4" fmla="*/ 1228725 h 5076825"/>
              <a:gd name="connsiteX0" fmla="*/ 0 w 342900"/>
              <a:gd name="connsiteY0" fmla="*/ 222885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2914650 h 5076825"/>
              <a:gd name="connsiteX4" fmla="*/ 0 w 342900"/>
              <a:gd name="connsiteY4" fmla="*/ 2228850 h 507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5076825">
                <a:moveTo>
                  <a:pt x="0" y="2228850"/>
                </a:moveTo>
                <a:lnTo>
                  <a:pt x="342900" y="0"/>
                </a:lnTo>
                <a:lnTo>
                  <a:pt x="342900" y="5076825"/>
                </a:lnTo>
                <a:lnTo>
                  <a:pt x="0" y="2914650"/>
                </a:lnTo>
                <a:lnTo>
                  <a:pt x="0" y="222885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4445663" y="1160464"/>
            <a:ext cx="5109501" cy="5292725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민감한 개인정보 처리시 다음사항을 주의해야 합니다</a:t>
            </a:r>
            <a:endParaRPr lang="en-US" altLang="ko-KR" sz="1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 err="1">
                <a:latin typeface="+mn-ea"/>
                <a:ea typeface="+mn-ea"/>
              </a:rPr>
              <a:t>민감정보</a:t>
            </a:r>
            <a:r>
              <a:rPr lang="ko-KR" altLang="en-US" sz="1800" dirty="0">
                <a:latin typeface="+mn-ea"/>
                <a:ea typeface="+mn-ea"/>
              </a:rPr>
              <a:t> 및 고유식별정보의 처리는 원칙적으로 금지</a:t>
            </a: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정보주체에게 별도 동의를 얻거나</a:t>
            </a:r>
            <a:r>
              <a:rPr lang="en-US" altLang="ko-KR" sz="1800" dirty="0">
                <a:latin typeface="+mn-ea"/>
                <a:ea typeface="+mn-ea"/>
              </a:rPr>
              <a:t>, </a:t>
            </a:r>
            <a:r>
              <a:rPr lang="ko-KR" altLang="en-US" sz="1800" dirty="0">
                <a:latin typeface="+mn-ea"/>
                <a:ea typeface="+mn-ea"/>
              </a:rPr>
              <a:t>법령에서 구체적으로 허용한 경우</a:t>
            </a:r>
            <a:r>
              <a:rPr lang="en-US" altLang="ko-KR" sz="1800" dirty="0">
                <a:latin typeface="+mn-ea"/>
                <a:ea typeface="+mn-ea"/>
              </a:rPr>
              <a:t>(</a:t>
            </a:r>
            <a:r>
              <a:rPr lang="ko-KR" altLang="en-US" sz="1800" dirty="0">
                <a:latin typeface="+mn-ea"/>
                <a:ea typeface="+mn-ea"/>
              </a:rPr>
              <a:t>주민번호 제외</a:t>
            </a:r>
            <a:r>
              <a:rPr lang="en-US" altLang="ko-KR" sz="1800" dirty="0">
                <a:latin typeface="+mn-ea"/>
                <a:ea typeface="+mn-ea"/>
              </a:rPr>
              <a:t>)</a:t>
            </a:r>
            <a:r>
              <a:rPr lang="ko-KR" altLang="en-US" sz="1800" dirty="0">
                <a:latin typeface="+mn-ea"/>
                <a:ea typeface="+mn-ea"/>
              </a:rPr>
              <a:t>에 한하여 처리 가능</a:t>
            </a:r>
          </a:p>
          <a:p>
            <a:pPr marL="990600" indent="-990600"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※ </a:t>
            </a:r>
            <a:r>
              <a:rPr lang="ko-KR" altLang="en-US" sz="1400" dirty="0" err="1">
                <a:latin typeface="+mn-ea"/>
                <a:ea typeface="+mn-ea"/>
              </a:rPr>
              <a:t>민감정보</a:t>
            </a: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사상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신념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정당가입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건강정보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유전정보 등 개인의 사생활에 관한 정보</a:t>
            </a:r>
          </a:p>
          <a:p>
            <a:pPr marL="1257300" indent="-1257300"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</a:rPr>
              <a:t>※</a:t>
            </a:r>
            <a:r>
              <a:rPr lang="ko-KR" altLang="en-US" sz="1400" dirty="0">
                <a:latin typeface="+mn-ea"/>
                <a:ea typeface="+mn-ea"/>
              </a:rPr>
              <a:t> 고유식별정보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주민등록번호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외국인등록번호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운전면허번호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여권번호 등</a:t>
            </a:r>
          </a:p>
        </p:txBody>
      </p:sp>
      <p:sp>
        <p:nvSpPr>
          <p:cNvPr id="72" name="Rectangle 3"/>
          <p:cNvSpPr>
            <a:spLocks noChangeArrowheads="1"/>
          </p:cNvSpPr>
          <p:nvPr/>
        </p:nvSpPr>
        <p:spPr bwMode="auto">
          <a:xfrm>
            <a:off x="4640957" y="5013270"/>
            <a:ext cx="4680650" cy="122412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 5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년 이하 징역 또는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5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 벌금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수집 이용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24" name="타원 2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6" name="타원 25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8" name="직선 화살표 연결선 27"/>
            <p:cNvCxnSpPr>
              <a:stCxn id="24" idx="6"/>
              <a:endCxn id="25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9" name="직선 화살표 연결선 24"/>
            <p:cNvCxnSpPr>
              <a:stCxn id="25" idx="6"/>
              <a:endCxn id="26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30" name="직선 화살표 연결선 29"/>
            <p:cNvCxnSpPr>
              <a:stCxn id="26" idx="2"/>
              <a:endCxn id="27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272350" y="1399945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개인정보를 수집 이용 할 수 있는 경우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242096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필요 최소한의 개인정보 수집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350" y="3429100"/>
            <a:ext cx="3672000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민감정보</a:t>
            </a: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및 고유식별정보 처리 제한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2350" y="443724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인터넷상 주민번호 대체수단 제공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72350" y="544538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주민등록번호 수집 법정주의</a:t>
            </a:r>
            <a:r>
              <a:rPr lang="en-US" altLang="ko-KR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(14.8.6)</a:t>
            </a:r>
            <a:endParaRPr lang="ko-KR" altLang="en-US" sz="1400" b="0" kern="0" dirty="0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91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 bwMode="auto">
          <a:xfrm>
            <a:off x="4044950" y="1266826"/>
            <a:ext cx="371475" cy="50768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1876425 h 5076825"/>
              <a:gd name="connsiteX4" fmla="*/ 0 w 361950"/>
              <a:gd name="connsiteY4" fmla="*/ 152400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1876425 h 5076825"/>
              <a:gd name="connsiteX4" fmla="*/ 9525 w 342900"/>
              <a:gd name="connsiteY4" fmla="*/ 1228725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2914650 h 5076825"/>
              <a:gd name="connsiteX4" fmla="*/ 9525 w 342900"/>
              <a:gd name="connsiteY4" fmla="*/ 1228725 h 5076825"/>
              <a:gd name="connsiteX0" fmla="*/ 0 w 342900"/>
              <a:gd name="connsiteY0" fmla="*/ 222885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2914650 h 5076825"/>
              <a:gd name="connsiteX4" fmla="*/ 0 w 342900"/>
              <a:gd name="connsiteY4" fmla="*/ 2228850 h 5076825"/>
              <a:gd name="connsiteX0" fmla="*/ 0 w 342900"/>
              <a:gd name="connsiteY0" fmla="*/ 222885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9525 w 342900"/>
              <a:gd name="connsiteY3" fmla="*/ 3895725 h 5076825"/>
              <a:gd name="connsiteX4" fmla="*/ 0 w 342900"/>
              <a:gd name="connsiteY4" fmla="*/ 2228850 h 5076825"/>
              <a:gd name="connsiteX0" fmla="*/ 0 w 342900"/>
              <a:gd name="connsiteY0" fmla="*/ 323850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9525 w 342900"/>
              <a:gd name="connsiteY3" fmla="*/ 3895725 h 5076825"/>
              <a:gd name="connsiteX4" fmla="*/ 0 w 342900"/>
              <a:gd name="connsiteY4" fmla="*/ 3238500 h 507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5076825">
                <a:moveTo>
                  <a:pt x="0" y="3238500"/>
                </a:moveTo>
                <a:lnTo>
                  <a:pt x="342900" y="0"/>
                </a:lnTo>
                <a:lnTo>
                  <a:pt x="342900" y="5076825"/>
                </a:lnTo>
                <a:lnTo>
                  <a:pt x="9525" y="3895725"/>
                </a:lnTo>
                <a:lnTo>
                  <a:pt x="0" y="3238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4445663" y="1160464"/>
            <a:ext cx="5109501" cy="5292725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인터넷 회원 </a:t>
            </a:r>
            <a:r>
              <a:rPr lang="ko-KR" alt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가입시</a:t>
            </a:r>
            <a:r>
              <a:rPr lang="ko-KR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 주민번호 대체수단을 제공해야 합니다</a:t>
            </a:r>
            <a:endParaRPr lang="en-US" altLang="ko-KR" sz="1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사업자는 정보주체가 인터넷 홈페이지를 통해 회원으로 가입할 경우</a:t>
            </a:r>
            <a:r>
              <a:rPr lang="en-US" altLang="ko-KR" sz="1800" dirty="0">
                <a:latin typeface="+mn-ea"/>
                <a:ea typeface="+mn-ea"/>
              </a:rPr>
              <a:t>, </a:t>
            </a:r>
            <a:r>
              <a:rPr lang="ko-KR" altLang="en-US" sz="1800" dirty="0">
                <a:latin typeface="+mn-ea"/>
                <a:ea typeface="+mn-ea"/>
              </a:rPr>
              <a:t>주민등록번호 이외의 회원가입 방법을 제공</a:t>
            </a:r>
          </a:p>
          <a:p>
            <a:pPr marL="990600" indent="-990600"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※ </a:t>
            </a:r>
            <a:r>
              <a:rPr lang="ko-KR" altLang="en-US" sz="1400" dirty="0">
                <a:latin typeface="+mn-ea"/>
                <a:ea typeface="+mn-ea"/>
              </a:rPr>
              <a:t>주민등록번호 이외의 회원가입 방법</a:t>
            </a:r>
            <a:endParaRPr lang="en-US" altLang="ko-KR" sz="1400" dirty="0">
              <a:latin typeface="+mn-ea"/>
              <a:ea typeface="+mn-ea"/>
            </a:endParaRPr>
          </a:p>
          <a:p>
            <a:pPr marL="990600" indent="-990600"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   </a:t>
            </a: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: I-PIN, </a:t>
            </a:r>
            <a:r>
              <a:rPr lang="ko-KR" altLang="en-US" sz="1400" dirty="0">
                <a:latin typeface="+mn-ea"/>
                <a:ea typeface="+mn-ea"/>
              </a:rPr>
              <a:t>공인인증서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전자서명 등</a:t>
            </a:r>
          </a:p>
        </p:txBody>
      </p:sp>
      <p:sp>
        <p:nvSpPr>
          <p:cNvPr id="72" name="Rectangle 3"/>
          <p:cNvSpPr>
            <a:spLocks noChangeArrowheads="1"/>
          </p:cNvSpPr>
          <p:nvPr/>
        </p:nvSpPr>
        <p:spPr bwMode="auto">
          <a:xfrm>
            <a:off x="4640957" y="5013270"/>
            <a:ext cx="4680650" cy="122412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 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이하의 과태료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수집 이용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24" name="타원 2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6" name="타원 25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8" name="직선 화살표 연결선 27"/>
            <p:cNvCxnSpPr>
              <a:stCxn id="24" idx="6"/>
              <a:endCxn id="25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9" name="직선 화살표 연결선 24"/>
            <p:cNvCxnSpPr>
              <a:stCxn id="25" idx="6"/>
              <a:endCxn id="26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30" name="직선 화살표 연결선 29"/>
            <p:cNvCxnSpPr>
              <a:stCxn id="26" idx="2"/>
              <a:endCxn id="27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272350" y="1399945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개인정보를 수집 이용 할 수 있는 경우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242096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필요 최소한의 개인정보 수집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350" y="342910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 err="1">
                <a:solidFill>
                  <a:sysClr val="windowText" lastClr="000000"/>
                </a:solidFill>
                <a:latin typeface="+mj-ea"/>
                <a:ea typeface="+mj-ea"/>
              </a:rPr>
              <a:t>민감정보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 및 고유식별정보 처리 제한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2350" y="4437240"/>
            <a:ext cx="3672000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인터넷상 주민번호 대체수단 제공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72350" y="544538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주민등록번호 수집 법정주의</a:t>
            </a:r>
            <a:r>
              <a:rPr lang="en-US" altLang="ko-KR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(14.8.6)</a:t>
            </a:r>
            <a:endParaRPr lang="ko-KR" altLang="en-US" sz="1400" b="0" kern="0" dirty="0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46439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 bwMode="auto">
          <a:xfrm>
            <a:off x="4055269" y="1266826"/>
            <a:ext cx="361156" cy="50768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1876425 h 5076825"/>
              <a:gd name="connsiteX4" fmla="*/ 0 w 361950"/>
              <a:gd name="connsiteY4" fmla="*/ 152400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1876425 h 5076825"/>
              <a:gd name="connsiteX4" fmla="*/ 9525 w 342900"/>
              <a:gd name="connsiteY4" fmla="*/ 1228725 h 5076825"/>
              <a:gd name="connsiteX0" fmla="*/ 9525 w 342900"/>
              <a:gd name="connsiteY0" fmla="*/ 1228725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2914650 h 5076825"/>
              <a:gd name="connsiteX4" fmla="*/ 9525 w 342900"/>
              <a:gd name="connsiteY4" fmla="*/ 1228725 h 5076825"/>
              <a:gd name="connsiteX0" fmla="*/ 0 w 342900"/>
              <a:gd name="connsiteY0" fmla="*/ 222885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0 w 342900"/>
              <a:gd name="connsiteY3" fmla="*/ 2914650 h 5076825"/>
              <a:gd name="connsiteX4" fmla="*/ 0 w 342900"/>
              <a:gd name="connsiteY4" fmla="*/ 2228850 h 5076825"/>
              <a:gd name="connsiteX0" fmla="*/ 0 w 342900"/>
              <a:gd name="connsiteY0" fmla="*/ 222885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9525 w 342900"/>
              <a:gd name="connsiteY3" fmla="*/ 3895725 h 5076825"/>
              <a:gd name="connsiteX4" fmla="*/ 0 w 342900"/>
              <a:gd name="connsiteY4" fmla="*/ 2228850 h 5076825"/>
              <a:gd name="connsiteX0" fmla="*/ 0 w 342900"/>
              <a:gd name="connsiteY0" fmla="*/ 323850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9525 w 342900"/>
              <a:gd name="connsiteY3" fmla="*/ 3895725 h 5076825"/>
              <a:gd name="connsiteX4" fmla="*/ 0 w 342900"/>
              <a:gd name="connsiteY4" fmla="*/ 3238500 h 5076825"/>
              <a:gd name="connsiteX0" fmla="*/ 0 w 342900"/>
              <a:gd name="connsiteY0" fmla="*/ 3238500 h 5076825"/>
              <a:gd name="connsiteX1" fmla="*/ 342900 w 342900"/>
              <a:gd name="connsiteY1" fmla="*/ 0 h 5076825"/>
              <a:gd name="connsiteX2" fmla="*/ 342900 w 342900"/>
              <a:gd name="connsiteY2" fmla="*/ 5076825 h 5076825"/>
              <a:gd name="connsiteX3" fmla="*/ 9525 w 342900"/>
              <a:gd name="connsiteY3" fmla="*/ 4876800 h 5076825"/>
              <a:gd name="connsiteX4" fmla="*/ 0 w 342900"/>
              <a:gd name="connsiteY4" fmla="*/ 3238500 h 5076825"/>
              <a:gd name="connsiteX0" fmla="*/ 0 w 333375"/>
              <a:gd name="connsiteY0" fmla="*/ 4267200 h 5076825"/>
              <a:gd name="connsiteX1" fmla="*/ 333375 w 333375"/>
              <a:gd name="connsiteY1" fmla="*/ 0 h 5076825"/>
              <a:gd name="connsiteX2" fmla="*/ 333375 w 333375"/>
              <a:gd name="connsiteY2" fmla="*/ 5076825 h 5076825"/>
              <a:gd name="connsiteX3" fmla="*/ 0 w 333375"/>
              <a:gd name="connsiteY3" fmla="*/ 4876800 h 5076825"/>
              <a:gd name="connsiteX4" fmla="*/ 0 w 333375"/>
              <a:gd name="connsiteY4" fmla="*/ 4267200 h 507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375" h="5076825">
                <a:moveTo>
                  <a:pt x="0" y="4267200"/>
                </a:moveTo>
                <a:lnTo>
                  <a:pt x="333375" y="0"/>
                </a:lnTo>
                <a:lnTo>
                  <a:pt x="333375" y="5076825"/>
                </a:lnTo>
                <a:lnTo>
                  <a:pt x="0" y="4876800"/>
                </a:lnTo>
                <a:lnTo>
                  <a:pt x="0" y="42672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4445663" y="1160464"/>
            <a:ext cx="5109501" cy="5292725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주민등록번호는 원칙적으로 활용이 금지됩니다</a:t>
            </a:r>
            <a:endParaRPr lang="en-US" altLang="ko-KR" sz="18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예외적 처리 허용</a:t>
            </a: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400" dirty="0">
                <a:latin typeface="+mn-ea"/>
                <a:ea typeface="+mn-ea"/>
              </a:rPr>
              <a:t>   </a:t>
            </a:r>
            <a:r>
              <a:rPr lang="en-US" altLang="ko-KR" sz="1400" dirty="0">
                <a:latin typeface="+mn-ea"/>
                <a:ea typeface="+mn-ea"/>
              </a:rPr>
              <a:t>- </a:t>
            </a:r>
            <a:r>
              <a:rPr lang="ko-KR" altLang="en-US" sz="1400" dirty="0">
                <a:latin typeface="+mn-ea"/>
                <a:ea typeface="+mn-ea"/>
              </a:rPr>
              <a:t>법령에서 구체적으로 주민등록번호 처리를 요구한 경우</a:t>
            </a:r>
          </a:p>
          <a:p>
            <a:pPr marL="361950" indent="-361950"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400" dirty="0">
                <a:latin typeface="+mn-ea"/>
                <a:ea typeface="+mn-ea"/>
              </a:rPr>
              <a:t>   </a:t>
            </a:r>
            <a:r>
              <a:rPr lang="en-US" altLang="ko-KR" sz="1400" dirty="0">
                <a:latin typeface="+mn-ea"/>
                <a:ea typeface="+mn-ea"/>
              </a:rPr>
              <a:t>- </a:t>
            </a:r>
            <a:r>
              <a:rPr lang="ko-KR" altLang="en-US" sz="1400" dirty="0">
                <a:latin typeface="+mn-ea"/>
                <a:ea typeface="+mn-ea"/>
              </a:rPr>
              <a:t>정보주체 또는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자의 급박한 생명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신체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재산이익을 위해 명백히 필요하다고 인정되는 경우</a:t>
            </a:r>
          </a:p>
          <a:p>
            <a:pPr marL="266700" indent="-26670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수집 가능한 사례 </a:t>
            </a:r>
            <a:endParaRPr lang="en-US" altLang="ko-KR" sz="18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세금 부과 및 과세자료 수집 관리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환자진료</a:t>
            </a:r>
            <a:r>
              <a:rPr lang="en-US" altLang="ko-KR" sz="1400" dirty="0">
                <a:latin typeface="+mn-ea"/>
                <a:ea typeface="+mn-ea"/>
              </a:rPr>
              <a:t>· </a:t>
            </a:r>
            <a:r>
              <a:rPr lang="ko-KR" altLang="en-US" sz="1400" dirty="0" err="1">
                <a:latin typeface="+mn-ea"/>
                <a:ea typeface="+mn-ea"/>
              </a:rPr>
              <a:t>약처방</a:t>
            </a:r>
            <a:endParaRPr lang="en-US" altLang="ko-KR" sz="14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임직원 인사관리 및 급여지급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기부금 영수증 발행 등</a:t>
            </a:r>
            <a:endParaRPr lang="en-US" altLang="ko-KR" sz="1400" dirty="0">
              <a:latin typeface="+mn-ea"/>
              <a:ea typeface="+mn-ea"/>
            </a:endParaRPr>
          </a:p>
          <a:p>
            <a:pPr marL="285750" indent="-285750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ea typeface="+mn-ea"/>
              </a:rPr>
              <a:t>수집 불가능한 사례</a:t>
            </a:r>
            <a:endParaRPr lang="en-US" altLang="ko-KR" sz="14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회원관리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홈페이지 가입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도서대여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 err="1">
                <a:latin typeface="+mn-ea"/>
                <a:ea typeface="+mn-ea"/>
              </a:rPr>
              <a:t>마일리지</a:t>
            </a:r>
            <a:r>
              <a:rPr lang="ko-KR" altLang="en-US" sz="1400" dirty="0">
                <a:latin typeface="+mn-ea"/>
                <a:ea typeface="+mn-ea"/>
              </a:rPr>
              <a:t> 카드발급 등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본인확인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출입자 관리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고객센터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단순 상담</a:t>
            </a:r>
            <a:r>
              <a:rPr lang="en-US" altLang="ko-KR" sz="1400" dirty="0">
                <a:latin typeface="+mn-ea"/>
                <a:ea typeface="+mn-ea"/>
              </a:rPr>
              <a:t>), </a:t>
            </a:r>
            <a:r>
              <a:rPr lang="ko-KR" altLang="en-US" sz="1400" dirty="0" err="1">
                <a:latin typeface="+mn-ea"/>
                <a:ea typeface="+mn-ea"/>
              </a:rPr>
              <a:t>주차증</a:t>
            </a:r>
            <a:r>
              <a:rPr lang="ko-KR" altLang="en-US" sz="1400" dirty="0">
                <a:latin typeface="+mn-ea"/>
                <a:ea typeface="+mn-ea"/>
              </a:rPr>
              <a:t> 발급 등</a:t>
            </a:r>
            <a:endParaRPr lang="en-US" altLang="ko-KR" sz="14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72" name="Rectangle 3"/>
          <p:cNvSpPr>
            <a:spLocks noChangeArrowheads="1"/>
          </p:cNvSpPr>
          <p:nvPr/>
        </p:nvSpPr>
        <p:spPr bwMode="auto">
          <a:xfrm>
            <a:off x="4640957" y="5517290"/>
            <a:ext cx="4680650" cy="858566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주민등록번호 유출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과징금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 5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억원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부과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수집 이용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24" name="타원 2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6" name="타원 25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8" name="직선 화살표 연결선 27"/>
            <p:cNvCxnSpPr>
              <a:stCxn id="24" idx="6"/>
              <a:endCxn id="25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9" name="직선 화살표 연결선 24"/>
            <p:cNvCxnSpPr>
              <a:stCxn id="25" idx="6"/>
              <a:endCxn id="26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30" name="직선 화살표 연결선 29"/>
            <p:cNvCxnSpPr>
              <a:stCxn id="26" idx="2"/>
              <a:endCxn id="27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272350" y="1399945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개인정보를 수집 이용 할 수 있는 경우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242096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필요 최소한의 개인정보 수집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350" y="342910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 err="1">
                <a:solidFill>
                  <a:sysClr val="windowText" lastClr="000000"/>
                </a:solidFill>
                <a:latin typeface="+mj-ea"/>
                <a:ea typeface="+mj-ea"/>
              </a:rPr>
              <a:t>민감정보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 및 고유식별정보 처리 제한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2350" y="4437240"/>
            <a:ext cx="3672000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인터넷상 주민번호 대체수단 제공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72350" y="5445380"/>
            <a:ext cx="3672000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주민등록번호 수집 법정주의</a:t>
            </a:r>
            <a:r>
              <a:rPr lang="en-US" altLang="ko-KR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(14.8.6)</a:t>
            </a:r>
            <a:endParaRPr lang="ko-KR" altLang="en-US" sz="1400" b="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7737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ym typeface="Wingdings"/>
              </a:rPr>
              <a:t>개인정보 제공 위탁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 bwMode="auto">
          <a:xfrm>
            <a:off x="273050" y="1249936"/>
            <a:ext cx="9282113" cy="3744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25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1. </a:t>
            </a:r>
            <a:r>
              <a:rPr lang="ko-KR" altLang="en-US" sz="1400" dirty="0">
                <a:latin typeface="+mn-ea"/>
                <a:ea typeface="+mn-ea"/>
              </a:rPr>
              <a:t>개인정보 처리업무 위탁 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문서에 의하여 함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계약서 체결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2. </a:t>
            </a:r>
            <a:r>
              <a:rPr lang="ko-KR" altLang="en-US" sz="1400" dirty="0">
                <a:latin typeface="+mn-ea"/>
                <a:ea typeface="+mn-ea"/>
              </a:rPr>
              <a:t>사업자는 위탁사실은 정보주체가 쉽게 확인토록 공개</a:t>
            </a:r>
            <a:endParaRPr lang="en-US" altLang="ko-KR" sz="14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dirty="0">
                <a:latin typeface="+mn-ea"/>
                <a:ea typeface="+mn-ea"/>
              </a:rPr>
              <a:t>    </a:t>
            </a:r>
            <a:r>
              <a:rPr lang="ko-KR" altLang="en-US" dirty="0" err="1">
                <a:latin typeface="+mn-ea"/>
                <a:ea typeface="+mn-ea"/>
              </a:rPr>
              <a:t>ㅇ</a:t>
            </a:r>
            <a:r>
              <a:rPr lang="ko-KR" altLang="en-US" dirty="0">
                <a:latin typeface="+mn-ea"/>
                <a:ea typeface="+mn-ea"/>
              </a:rPr>
              <a:t> 인터넷 홈페이지에 지속적으로 공개</a:t>
            </a:r>
            <a:endParaRPr lang="en-US" altLang="ko-KR" dirty="0">
              <a:latin typeface="+mn-ea"/>
              <a:ea typeface="+mn-ea"/>
            </a:endParaRPr>
          </a:p>
          <a:p>
            <a:pPr marL="354013" indent="-354013" algn="l">
              <a:lnSpc>
                <a:spcPct val="130000"/>
              </a:lnSpc>
              <a:spcBef>
                <a:spcPts val="600"/>
              </a:spcBef>
            </a:pPr>
            <a:r>
              <a:rPr lang="en-US" altLang="ko-KR" dirty="0">
                <a:latin typeface="+mn-ea"/>
                <a:ea typeface="+mn-ea"/>
              </a:rPr>
              <a:t>    </a:t>
            </a:r>
            <a:r>
              <a:rPr lang="ko-KR" altLang="en-US" dirty="0" err="1">
                <a:latin typeface="+mn-ea"/>
                <a:ea typeface="+mn-ea"/>
              </a:rPr>
              <a:t>ㅇ</a:t>
            </a:r>
            <a:r>
              <a:rPr lang="ko-KR" altLang="en-US" dirty="0">
                <a:latin typeface="+mn-ea"/>
                <a:ea typeface="+mn-ea"/>
              </a:rPr>
              <a:t> 인터넷 홈페이지 게재 불가시 공개방법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사업장 등의 보기 쉬운 장소게 게시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신문 게재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계약서에 게재 </a:t>
            </a:r>
            <a:r>
              <a:rPr lang="ko-KR" altLang="en-US" sz="1400" dirty="0">
                <a:latin typeface="+mn-ea"/>
                <a:ea typeface="+mn-ea"/>
              </a:rPr>
              <a:t>등 </a:t>
            </a: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sz="1400" dirty="0">
                <a:latin typeface="+mn-ea"/>
                <a:ea typeface="+mn-ea"/>
              </a:rPr>
              <a:t>3. </a:t>
            </a:r>
            <a:r>
              <a:rPr lang="ko-KR" altLang="en-US" sz="1400" dirty="0">
                <a:latin typeface="+mn-ea"/>
                <a:ea typeface="+mn-ea"/>
              </a:rPr>
              <a:t>위탁자 및 수탁자의 책임 </a:t>
            </a:r>
            <a:endParaRPr lang="en-US" altLang="ko-KR" sz="14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r>
              <a:rPr lang="en-US" altLang="ko-KR" dirty="0">
                <a:latin typeface="+mn-ea"/>
                <a:ea typeface="+mn-ea"/>
              </a:rPr>
              <a:t>    </a:t>
            </a:r>
            <a:r>
              <a:rPr lang="ko-KR" altLang="en-US" dirty="0" err="1">
                <a:latin typeface="+mn-ea"/>
                <a:ea typeface="+mn-ea"/>
              </a:rPr>
              <a:t>ㅇ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위탁자는 수탁자가 개인정보를 안전하게 처리하는지 감독 </a:t>
            </a:r>
            <a:endParaRPr lang="en-US" altLang="ko-KR" dirty="0">
              <a:latin typeface="+mn-ea"/>
              <a:ea typeface="+mn-ea"/>
            </a:endParaRPr>
          </a:p>
          <a:p>
            <a:pPr marL="354013" indent="-354013" algn="l">
              <a:lnSpc>
                <a:spcPct val="130000"/>
              </a:lnSpc>
              <a:spcBef>
                <a:spcPts val="600"/>
              </a:spcBef>
            </a:pPr>
            <a:r>
              <a:rPr lang="en-US" altLang="ko-KR" dirty="0">
                <a:latin typeface="+mn-ea"/>
                <a:ea typeface="+mn-ea"/>
              </a:rPr>
              <a:t>    </a:t>
            </a:r>
            <a:r>
              <a:rPr lang="ko-KR" altLang="en-US" dirty="0" err="1">
                <a:latin typeface="+mn-ea"/>
                <a:ea typeface="+mn-ea"/>
              </a:rPr>
              <a:t>ㅇ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수탁자가 </a:t>
            </a:r>
            <a:r>
              <a:rPr lang="ko-KR" altLang="en-US" dirty="0" err="1">
                <a:latin typeface="+mn-ea"/>
                <a:ea typeface="+mn-ea"/>
              </a:rPr>
              <a:t>위탁받은</a:t>
            </a:r>
            <a:r>
              <a:rPr lang="ko-KR" altLang="en-US" dirty="0">
                <a:latin typeface="+mn-ea"/>
                <a:ea typeface="+mn-ea"/>
              </a:rPr>
              <a:t> 업무와 관련하여 개인정보보호법을 위반하여 손해배상책임 발생시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수탁자를 위탁자의 소속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직원으로 간주</a:t>
            </a:r>
            <a:r>
              <a:rPr lang="en-US" altLang="ko-KR" dirty="0">
                <a:latin typeface="+mn-ea"/>
                <a:ea typeface="+mn-ea"/>
              </a:rPr>
              <a:t>(</a:t>
            </a:r>
            <a:r>
              <a:rPr lang="ko-KR" altLang="en-US" dirty="0">
                <a:latin typeface="+mn-ea"/>
                <a:ea typeface="+mn-ea"/>
              </a:rPr>
              <a:t>수탁자 및 위탁자 모두 책임</a:t>
            </a:r>
            <a:r>
              <a:rPr lang="en-US" altLang="ko-KR" dirty="0">
                <a:latin typeface="+mn-ea"/>
                <a:ea typeface="+mn-ea"/>
              </a:rPr>
              <a:t>)</a:t>
            </a: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endParaRPr lang="en-US" altLang="ko-KR" sz="1400" dirty="0">
              <a:latin typeface="+mn-ea"/>
              <a:ea typeface="+mn-ea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488380" y="1052670"/>
            <a:ext cx="2685351" cy="32316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</a:t>
            </a:r>
            <a:r>
              <a:rPr lang="en-US" altLang="ko-KR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처리업무 위탁 기준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506383" y="4005080"/>
            <a:ext cx="8893235" cy="79200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600"/>
              </a:spcBef>
              <a:defRPr/>
            </a:pPr>
            <a:r>
              <a:rPr lang="en-US" altLang="ko-KR" sz="14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4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4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4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400" b="0" dirty="0">
                <a:solidFill>
                  <a:srgbClr val="080709"/>
                </a:solidFill>
                <a:latin typeface="+mj-ea"/>
                <a:ea typeface="+mj-ea"/>
              </a:rPr>
              <a:t>, 3</a:t>
            </a:r>
            <a:r>
              <a:rPr lang="ko-KR" altLang="en-US" sz="14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400" b="0" dirty="0">
                <a:solidFill>
                  <a:srgbClr val="080709"/>
                </a:solidFill>
                <a:latin typeface="+mj-ea"/>
                <a:ea typeface="+mj-ea"/>
              </a:rPr>
              <a:t> 이하 과태료</a:t>
            </a: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273050" y="5373420"/>
            <a:ext cx="9359900" cy="1080000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600"/>
              </a:spcBef>
              <a:buFont typeface="Arial" charset="0"/>
              <a:buNone/>
              <a:defRPr/>
            </a:pPr>
            <a:r>
              <a:rPr lang="ko-KR" altLang="en-US" dirty="0">
                <a:latin typeface="+mn-ea"/>
                <a:ea typeface="+mn-ea"/>
              </a:rPr>
              <a:t>  </a:t>
            </a:r>
            <a:r>
              <a:rPr lang="ko-KR" altLang="en-US" dirty="0" err="1">
                <a:latin typeface="+mn-ea"/>
                <a:ea typeface="+mn-ea"/>
              </a:rPr>
              <a:t>ㅇ</a:t>
            </a:r>
            <a:r>
              <a:rPr lang="ko-KR" altLang="en-US" dirty="0">
                <a:latin typeface="+mn-ea"/>
                <a:ea typeface="+mn-ea"/>
              </a:rPr>
              <a:t> 재화 또는 서비스를 홍보하거나 판매를 권유하는 업무를 위탁 시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위탁사실을 정보주체에게 고지</a:t>
            </a:r>
          </a:p>
          <a:p>
            <a:pPr algn="l">
              <a:spcBef>
                <a:spcPts val="600"/>
              </a:spcBef>
              <a:buFont typeface="Arial" charset="0"/>
              <a:buNone/>
              <a:defRPr/>
            </a:pPr>
            <a:r>
              <a:rPr lang="ko-KR" altLang="en-US" dirty="0">
                <a:latin typeface="+mn-ea"/>
                <a:ea typeface="+mn-ea"/>
              </a:rPr>
              <a:t>  </a:t>
            </a:r>
            <a:r>
              <a:rPr lang="ko-KR" altLang="en-US" dirty="0" err="1">
                <a:latin typeface="+mn-ea"/>
                <a:ea typeface="+mn-ea"/>
              </a:rPr>
              <a:t>ㅇ</a:t>
            </a:r>
            <a:r>
              <a:rPr lang="ko-KR" altLang="en-US" dirty="0">
                <a:latin typeface="+mn-ea"/>
                <a:ea typeface="+mn-ea"/>
              </a:rPr>
              <a:t> 고지방법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서면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전자우편</a:t>
            </a:r>
            <a:r>
              <a:rPr lang="en-US" altLang="ko-KR" dirty="0">
                <a:latin typeface="+mn-ea"/>
                <a:ea typeface="+mn-ea"/>
              </a:rPr>
              <a:t>, FAX, </a:t>
            </a:r>
            <a:r>
              <a:rPr lang="ko-KR" altLang="en-US" dirty="0">
                <a:latin typeface="+mn-ea"/>
                <a:ea typeface="+mn-ea"/>
              </a:rPr>
              <a:t>전화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문자전송 등</a:t>
            </a: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488380" y="5157290"/>
            <a:ext cx="3432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홍보 및 판매권유 위탁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0" name="타원 9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11" name="타원 10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12" name="타원 11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13" name="타원 12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14" name="직선 화살표 연결선 13"/>
            <p:cNvCxnSpPr>
              <a:stCxn id="10" idx="6"/>
              <a:endCxn id="11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19" name="직선 화살표 연결선 24"/>
            <p:cNvCxnSpPr>
              <a:stCxn id="11" idx="6"/>
              <a:endCxn id="12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0" name="직선 화살표 연결선 19"/>
            <p:cNvCxnSpPr>
              <a:stCxn id="12" idx="2"/>
              <a:endCxn id="13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14048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ym typeface="Wingdings"/>
              </a:rPr>
              <a:t>개인정보 제공 위탁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 bwMode="auto">
          <a:xfrm>
            <a:off x="273051" y="1177927"/>
            <a:ext cx="6396188" cy="5275261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25200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</a:pPr>
            <a:endParaRPr lang="en-US" altLang="ko-KR" sz="1400" dirty="0">
              <a:latin typeface="+mn-ea"/>
              <a:ea typeface="+mn-ea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1790661" y="1052670"/>
            <a:ext cx="3438762" cy="32316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 제공업무 위탁 계약서 </a:t>
            </a:r>
            <a:r>
              <a:rPr lang="en-US" altLang="ko-KR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예시</a:t>
            </a:r>
            <a:r>
              <a:rPr lang="en-US" altLang="ko-KR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500" b="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6903747" y="1268700"/>
            <a:ext cx="2729903" cy="5184488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anchor="t"/>
          <a:lstStyle/>
          <a:p>
            <a:pPr algn="l">
              <a:spcBef>
                <a:spcPts val="600"/>
              </a:spcBef>
              <a:buFont typeface="Arial" charset="0"/>
              <a:buNone/>
              <a:defRPr/>
            </a:pPr>
            <a:endParaRPr lang="en-US" altLang="ko-KR" sz="1400" dirty="0">
              <a:latin typeface="+mn-ea"/>
              <a:ea typeface="+mn-ea"/>
            </a:endParaRPr>
          </a:p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r>
              <a:rPr lang="ko-KR" altLang="en-US" sz="1400" dirty="0">
                <a:latin typeface="+mn-ea"/>
                <a:ea typeface="+mn-ea"/>
              </a:rPr>
              <a:t>개인정보처리 위탁 시 문서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계약서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  <a:r>
              <a:rPr lang="ko-KR" altLang="en-US" sz="1400" dirty="0">
                <a:latin typeface="+mn-ea"/>
                <a:ea typeface="+mn-ea"/>
              </a:rPr>
              <a:t>에 의합니다</a:t>
            </a:r>
          </a:p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r>
              <a:rPr lang="ko-KR" altLang="en-US" sz="1400" dirty="0">
                <a:latin typeface="+mn-ea"/>
                <a:ea typeface="+mn-ea"/>
              </a:rPr>
              <a:t>문서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계약서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  <a:r>
              <a:rPr lang="ko-KR" altLang="en-US" sz="1400" dirty="0">
                <a:latin typeface="+mn-ea"/>
                <a:ea typeface="+mn-ea"/>
              </a:rPr>
              <a:t>에 다음 사항이 포함되어야 합니다</a:t>
            </a:r>
            <a:endParaRPr lang="en-US" altLang="ko-KR" sz="1400" dirty="0">
              <a:latin typeface="+mn-ea"/>
              <a:ea typeface="+mn-ea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위탁업무의 목적 및 범위</a:t>
            </a:r>
            <a:endParaRPr lang="en-US" altLang="ko-KR" sz="13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300" dirty="0" err="1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재위탁</a:t>
            </a: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제한에 관한 사항</a:t>
            </a:r>
            <a:endParaRPr lang="en-US" altLang="ko-KR" sz="13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안전성 확보 조치에 관한 사항</a:t>
            </a:r>
            <a:endParaRPr lang="en-US" altLang="ko-KR" sz="13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개인정보 관리 점검 등 감독에 관한 사항</a:t>
            </a:r>
            <a:endParaRPr lang="en-US" altLang="ko-KR" sz="13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손해배상 등 책임에 관한 사항</a:t>
            </a:r>
            <a:endParaRPr lang="en-US" altLang="ko-KR" sz="13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  <a:p>
            <a:pPr algn="l">
              <a:spcBef>
                <a:spcPts val="600"/>
              </a:spcBef>
              <a:buFont typeface="Arial" charset="0"/>
              <a:buNone/>
              <a:defRPr/>
            </a:pP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7020525" y="1052720"/>
            <a:ext cx="2496347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r>
              <a:rPr lang="ko-KR" altLang="en-US" sz="1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업무 </a:t>
            </a:r>
            <a:r>
              <a:rPr lang="ko-KR" altLang="en-US" sz="14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위탁시</a:t>
            </a:r>
            <a:r>
              <a:rPr lang="ko-KR" altLang="en-US" sz="1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확인사항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3" y="1484731"/>
            <a:ext cx="5850650" cy="481196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구름 모양 설명선 9"/>
          <p:cNvSpPr/>
          <p:nvPr/>
        </p:nvSpPr>
        <p:spPr bwMode="auto">
          <a:xfrm>
            <a:off x="6981520" y="4797190"/>
            <a:ext cx="2574356" cy="1296144"/>
          </a:xfrm>
          <a:prstGeom prst="cloudCallout">
            <a:avLst>
              <a:gd name="adj1" fmla="val -20151"/>
              <a:gd name="adj2" fmla="val -90031"/>
            </a:avLst>
          </a:prstGeom>
          <a:solidFill>
            <a:srgbClr val="FFFFFF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   개인정보보호 종합지원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spcBef>
                <a:spcPts val="0"/>
              </a:spcBef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포탈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(privacy.go.kr)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참조</a:t>
            </a:r>
            <a:endParaRPr lang="ko-KR" altLang="en-US" sz="14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2" name="타원 11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13" name="타원 12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18" name="타원 17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19" name="직선 화살표 연결선 18"/>
            <p:cNvCxnSpPr>
              <a:stCxn id="12" idx="6"/>
              <a:endCxn id="13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0" name="직선 화살표 연결선 24"/>
            <p:cNvCxnSpPr>
              <a:stCxn id="13" idx="6"/>
              <a:endCxn id="14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1" name="직선 화살표 연결선 20"/>
            <p:cNvCxnSpPr>
              <a:stCxn id="14" idx="2"/>
              <a:endCxn id="18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3523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 bwMode="auto">
          <a:xfrm>
            <a:off x="3392783" y="1152526"/>
            <a:ext cx="390000" cy="51911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266700 h 5191125"/>
              <a:gd name="connsiteX1" fmla="*/ 352373 w 361950"/>
              <a:gd name="connsiteY1" fmla="*/ 0 h 5191125"/>
              <a:gd name="connsiteX2" fmla="*/ 361950 w 361950"/>
              <a:gd name="connsiteY2" fmla="*/ 5191125 h 5191125"/>
              <a:gd name="connsiteX3" fmla="*/ 19050 w 361950"/>
              <a:gd name="connsiteY3" fmla="*/ 971550 h 5191125"/>
              <a:gd name="connsiteX4" fmla="*/ 0 w 361950"/>
              <a:gd name="connsiteY4" fmla="*/ 266700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50" h="5191125">
                <a:moveTo>
                  <a:pt x="0" y="266700"/>
                </a:moveTo>
                <a:lnTo>
                  <a:pt x="352373" y="0"/>
                </a:lnTo>
                <a:cubicBezTo>
                  <a:pt x="355565" y="1730375"/>
                  <a:pt x="358758" y="3460750"/>
                  <a:pt x="361950" y="5191125"/>
                </a:cubicBezTo>
                <a:lnTo>
                  <a:pt x="19050" y="971550"/>
                </a:lnTo>
                <a:lnTo>
                  <a:pt x="0" y="2667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저장 관리</a:t>
            </a: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3782838" y="1052670"/>
            <a:ext cx="5772000" cy="5472000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개인정보가 분실 도난 유출 변조 훼손되지 않도록 안정성 확보에 필요한 기술적 관리적 물리적 조치 이행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관리적 보호조치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내부관리계획 수립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개인정보 처리방침 수립 및 공개 등</a:t>
            </a:r>
            <a:r>
              <a:rPr lang="en-US" altLang="ko-KR" sz="1400" dirty="0">
                <a:latin typeface="+mn-ea"/>
                <a:ea typeface="+mn-ea"/>
              </a:rPr>
              <a:t>) 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기술적 보호조치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접근통제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방화벽 백신 등 보안프로그램 설치 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물리적 보호조치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개인정보의 안전한 보관을 위한 보관시설 및 </a:t>
            </a:r>
            <a:r>
              <a:rPr lang="ko-KR" altLang="en-US" sz="1400" dirty="0" err="1">
                <a:latin typeface="+mn-ea"/>
                <a:ea typeface="+mn-ea"/>
              </a:rPr>
              <a:t>잠금장치</a:t>
            </a:r>
            <a:r>
              <a:rPr lang="ko-KR" altLang="en-US" sz="1400" dirty="0">
                <a:latin typeface="+mn-ea"/>
                <a:ea typeface="+mn-ea"/>
              </a:rPr>
              <a:t> 마련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72350" y="1399945"/>
            <a:ext cx="3042295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안전성 확보 조치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4009428" y="4725180"/>
            <a:ext cx="5382000" cy="158422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t"/>
          <a:lstStyle/>
          <a:p>
            <a:pPr algn="l" fontAlgn="ctr" hangingPunct="0">
              <a:spcBef>
                <a:spcPts val="60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60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미이행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이하의 과태료</a:t>
            </a: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미이행으로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인한 정보유출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2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년 이하 징역 또는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1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 벌금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72350" y="249287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정보주체의 열람</a:t>
            </a:r>
            <a:r>
              <a:rPr lang="en-US" altLang="ko-KR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정정 삭제 </a:t>
            </a:r>
            <a:r>
              <a:rPr lang="ko-KR" altLang="en-US" sz="1400" b="0" kern="0" dirty="0" err="1">
                <a:solidFill>
                  <a:sysClr val="windowText" lastClr="000000"/>
                </a:solidFill>
                <a:latin typeface="+mj-ea"/>
                <a:ea typeface="+mj-ea"/>
              </a:rPr>
              <a:t>처리정지권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 보장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364513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영상정보처리기기의 설치 운영 제한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4" name="타원 1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2" name="타원 21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6" name="직선 화살표 연결선 25"/>
            <p:cNvCxnSpPr>
              <a:stCxn id="14" idx="6"/>
              <a:endCxn id="22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7" name="직선 화살표 연결선 24"/>
            <p:cNvCxnSpPr>
              <a:stCxn id="22" idx="6"/>
              <a:endCxn id="23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8" name="직선 화살표 연결선 27"/>
            <p:cNvCxnSpPr>
              <a:stCxn id="23" idx="2"/>
              <a:endCxn id="25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87382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저장 관리</a:t>
            </a:r>
          </a:p>
        </p:txBody>
      </p:sp>
      <p:sp>
        <p:nvSpPr>
          <p:cNvPr id="14" name="자유형 13"/>
          <p:cNvSpPr/>
          <p:nvPr/>
        </p:nvSpPr>
        <p:spPr bwMode="auto">
          <a:xfrm>
            <a:off x="3392783" y="1152526"/>
            <a:ext cx="390000" cy="51911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266700 h 5191125"/>
              <a:gd name="connsiteX1" fmla="*/ 352373 w 361950"/>
              <a:gd name="connsiteY1" fmla="*/ 0 h 5191125"/>
              <a:gd name="connsiteX2" fmla="*/ 361950 w 361950"/>
              <a:gd name="connsiteY2" fmla="*/ 5191125 h 5191125"/>
              <a:gd name="connsiteX3" fmla="*/ 19050 w 361950"/>
              <a:gd name="connsiteY3" fmla="*/ 971550 h 5191125"/>
              <a:gd name="connsiteX4" fmla="*/ 0 w 361950"/>
              <a:gd name="connsiteY4" fmla="*/ 266700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50" h="5191125">
                <a:moveTo>
                  <a:pt x="0" y="266700"/>
                </a:moveTo>
                <a:lnTo>
                  <a:pt x="352373" y="0"/>
                </a:lnTo>
                <a:cubicBezTo>
                  <a:pt x="355565" y="1730375"/>
                  <a:pt x="358758" y="3460750"/>
                  <a:pt x="361950" y="5191125"/>
                </a:cubicBezTo>
                <a:lnTo>
                  <a:pt x="19050" y="971550"/>
                </a:lnTo>
                <a:lnTo>
                  <a:pt x="0" y="2667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3782838" y="1052669"/>
            <a:ext cx="5772000" cy="5472000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개인정보 처리방치 예시</a:t>
            </a:r>
            <a:endParaRPr lang="en-US" altLang="ko-KR" sz="1600" dirty="0">
              <a:latin typeface="+mn-ea"/>
              <a:ea typeface="+mn-ea"/>
            </a:endParaRPr>
          </a:p>
          <a:p>
            <a:pPr marL="361950" lvl="1" indent="-180975" algn="l"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사업장 비치 또는 인터넷 홈페이지 등에 공개</a:t>
            </a:r>
          </a:p>
        </p:txBody>
      </p:sp>
      <p:pic>
        <p:nvPicPr>
          <p:cNvPr id="13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838" y="1917380"/>
            <a:ext cx="5538000" cy="44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22" name="타원 21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4" name="타원 23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6" name="직선 화살표 연결선 25"/>
            <p:cNvCxnSpPr>
              <a:stCxn id="22" idx="6"/>
              <a:endCxn id="23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7" name="직선 화살표 연결선 24"/>
            <p:cNvCxnSpPr>
              <a:stCxn id="23" idx="6"/>
              <a:endCxn id="24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8" name="직선 화살표 연결선 27"/>
            <p:cNvCxnSpPr>
              <a:stCxn id="24" idx="2"/>
              <a:endCxn id="25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9" name="직사각형 28"/>
          <p:cNvSpPr/>
          <p:nvPr/>
        </p:nvSpPr>
        <p:spPr>
          <a:xfrm>
            <a:off x="272350" y="1399945"/>
            <a:ext cx="3042295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안전성 확보 조치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72350" y="249287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정보주체의 열람</a:t>
            </a:r>
            <a:r>
              <a:rPr lang="en-US" altLang="ko-KR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정정 삭제 </a:t>
            </a:r>
            <a:r>
              <a:rPr lang="ko-KR" altLang="en-US" sz="1400" b="0" kern="0" dirty="0" err="1">
                <a:solidFill>
                  <a:sysClr val="windowText" lastClr="000000"/>
                </a:solidFill>
                <a:latin typeface="+mj-ea"/>
                <a:ea typeface="+mj-ea"/>
              </a:rPr>
              <a:t>처리정지권</a:t>
            </a: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 보장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364513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영상정보처리기기의 설치 운영 제한</a:t>
            </a:r>
          </a:p>
        </p:txBody>
      </p:sp>
    </p:spTree>
    <p:extLst>
      <p:ext uri="{BB962C8B-B14F-4D97-AF65-F5344CB8AC3E}">
        <p14:creationId xmlns:p14="http://schemas.microsoft.com/office/powerpoint/2010/main" val="1056153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 bwMode="auto">
          <a:xfrm>
            <a:off x="3354055" y="1152526"/>
            <a:ext cx="428727" cy="51911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266700 h 5191125"/>
              <a:gd name="connsiteX1" fmla="*/ 352373 w 361950"/>
              <a:gd name="connsiteY1" fmla="*/ 0 h 5191125"/>
              <a:gd name="connsiteX2" fmla="*/ 361950 w 361950"/>
              <a:gd name="connsiteY2" fmla="*/ 5191125 h 5191125"/>
              <a:gd name="connsiteX3" fmla="*/ 19050 w 361950"/>
              <a:gd name="connsiteY3" fmla="*/ 971550 h 5191125"/>
              <a:gd name="connsiteX4" fmla="*/ 0 w 361950"/>
              <a:gd name="connsiteY4" fmla="*/ 266700 h 5191125"/>
              <a:gd name="connsiteX0" fmla="*/ 9680 w 371630"/>
              <a:gd name="connsiteY0" fmla="*/ 266700 h 5191125"/>
              <a:gd name="connsiteX1" fmla="*/ 362053 w 371630"/>
              <a:gd name="connsiteY1" fmla="*/ 0 h 5191125"/>
              <a:gd name="connsiteX2" fmla="*/ 371630 w 371630"/>
              <a:gd name="connsiteY2" fmla="*/ 5191125 h 5191125"/>
              <a:gd name="connsiteX3" fmla="*/ 0 w 371630"/>
              <a:gd name="connsiteY3" fmla="*/ 1981200 h 5191125"/>
              <a:gd name="connsiteX4" fmla="*/ 9680 w 371630"/>
              <a:gd name="connsiteY4" fmla="*/ 266700 h 5191125"/>
              <a:gd name="connsiteX0" fmla="*/ 434 w 381537"/>
              <a:gd name="connsiteY0" fmla="*/ 1314450 h 5191125"/>
              <a:gd name="connsiteX1" fmla="*/ 371960 w 381537"/>
              <a:gd name="connsiteY1" fmla="*/ 0 h 5191125"/>
              <a:gd name="connsiteX2" fmla="*/ 381537 w 381537"/>
              <a:gd name="connsiteY2" fmla="*/ 5191125 h 5191125"/>
              <a:gd name="connsiteX3" fmla="*/ 9907 w 381537"/>
              <a:gd name="connsiteY3" fmla="*/ 1981200 h 5191125"/>
              <a:gd name="connsiteX4" fmla="*/ 434 w 381537"/>
              <a:gd name="connsiteY4" fmla="*/ 1314450 h 5191125"/>
              <a:gd name="connsiteX0" fmla="*/ 283 w 381386"/>
              <a:gd name="connsiteY0" fmla="*/ 1314450 h 5191125"/>
              <a:gd name="connsiteX1" fmla="*/ 371809 w 381386"/>
              <a:gd name="connsiteY1" fmla="*/ 0 h 5191125"/>
              <a:gd name="connsiteX2" fmla="*/ 381386 w 381386"/>
              <a:gd name="connsiteY2" fmla="*/ 5191125 h 5191125"/>
              <a:gd name="connsiteX3" fmla="*/ 19333 w 381386"/>
              <a:gd name="connsiteY3" fmla="*/ 3000375 h 5191125"/>
              <a:gd name="connsiteX4" fmla="*/ 283 w 381386"/>
              <a:gd name="connsiteY4" fmla="*/ 1314450 h 5191125"/>
              <a:gd name="connsiteX0" fmla="*/ 283 w 381386"/>
              <a:gd name="connsiteY0" fmla="*/ 2286000 h 5191125"/>
              <a:gd name="connsiteX1" fmla="*/ 371809 w 381386"/>
              <a:gd name="connsiteY1" fmla="*/ 0 h 5191125"/>
              <a:gd name="connsiteX2" fmla="*/ 381386 w 381386"/>
              <a:gd name="connsiteY2" fmla="*/ 5191125 h 5191125"/>
              <a:gd name="connsiteX3" fmla="*/ 19333 w 381386"/>
              <a:gd name="connsiteY3" fmla="*/ 3000375 h 5191125"/>
              <a:gd name="connsiteX4" fmla="*/ 283 w 381386"/>
              <a:gd name="connsiteY4" fmla="*/ 2286000 h 5191125"/>
              <a:gd name="connsiteX0" fmla="*/ 176 w 397918"/>
              <a:gd name="connsiteY0" fmla="*/ 1488142 h 5191125"/>
              <a:gd name="connsiteX1" fmla="*/ 388341 w 397918"/>
              <a:gd name="connsiteY1" fmla="*/ 0 h 5191125"/>
              <a:gd name="connsiteX2" fmla="*/ 397918 w 397918"/>
              <a:gd name="connsiteY2" fmla="*/ 5191125 h 5191125"/>
              <a:gd name="connsiteX3" fmla="*/ 35865 w 397918"/>
              <a:gd name="connsiteY3" fmla="*/ 3000375 h 5191125"/>
              <a:gd name="connsiteX4" fmla="*/ 176 w 397918"/>
              <a:gd name="connsiteY4" fmla="*/ 1488142 h 5191125"/>
              <a:gd name="connsiteX0" fmla="*/ 405 w 398147"/>
              <a:gd name="connsiteY0" fmla="*/ 1488142 h 5191125"/>
              <a:gd name="connsiteX1" fmla="*/ 388570 w 398147"/>
              <a:gd name="connsiteY1" fmla="*/ 0 h 5191125"/>
              <a:gd name="connsiteX2" fmla="*/ 398147 w 398147"/>
              <a:gd name="connsiteY2" fmla="*/ 5191125 h 5191125"/>
              <a:gd name="connsiteX3" fmla="*/ 11134 w 398147"/>
              <a:gd name="connsiteY3" fmla="*/ 2077010 h 5191125"/>
              <a:gd name="connsiteX4" fmla="*/ 405 w 398147"/>
              <a:gd name="connsiteY4" fmla="*/ 1488142 h 5191125"/>
              <a:gd name="connsiteX0" fmla="*/ 149 w 397891"/>
              <a:gd name="connsiteY0" fmla="*/ 1488142 h 5191125"/>
              <a:gd name="connsiteX1" fmla="*/ 388314 w 397891"/>
              <a:gd name="connsiteY1" fmla="*/ 0 h 5191125"/>
              <a:gd name="connsiteX2" fmla="*/ 397891 w 397891"/>
              <a:gd name="connsiteY2" fmla="*/ 5191125 h 5191125"/>
              <a:gd name="connsiteX3" fmla="*/ 44158 w 397891"/>
              <a:gd name="connsiteY3" fmla="*/ 1799104 h 5191125"/>
              <a:gd name="connsiteX4" fmla="*/ 149 w 397891"/>
              <a:gd name="connsiteY4" fmla="*/ 1488142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1" h="5191125">
                <a:moveTo>
                  <a:pt x="149" y="1488142"/>
                </a:moveTo>
                <a:cubicBezTo>
                  <a:pt x="123991" y="726142"/>
                  <a:pt x="264472" y="762000"/>
                  <a:pt x="388314" y="0"/>
                </a:cubicBezTo>
                <a:cubicBezTo>
                  <a:pt x="391506" y="1730375"/>
                  <a:pt x="394699" y="3460750"/>
                  <a:pt x="397891" y="5191125"/>
                </a:cubicBezTo>
                <a:lnTo>
                  <a:pt x="44158" y="1799104"/>
                </a:lnTo>
                <a:cubicBezTo>
                  <a:pt x="47385" y="1227604"/>
                  <a:pt x="-3078" y="2059642"/>
                  <a:pt x="149" y="148814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저장 관리</a:t>
            </a: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3782838" y="1052670"/>
            <a:ext cx="5772000" cy="5472000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정보주체는 자신의 개인정보에 대한 열람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정정 삭제 처리정지를 사업자에게 요구할 수 있음</a:t>
            </a:r>
            <a:endParaRPr lang="en-US" altLang="ko-KR" sz="1600" dirty="0">
              <a:latin typeface="+mn-ea"/>
              <a:ea typeface="+mn-ea"/>
            </a:endParaRP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ko-KR" altLang="en-US" sz="1600" dirty="0">
              <a:latin typeface="+mn-ea"/>
              <a:ea typeface="+mn-ea"/>
            </a:endParaRP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대응 조치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내용적으로 </a:t>
            </a:r>
            <a:r>
              <a:rPr lang="en-US" altLang="ko-KR" sz="1400" dirty="0">
                <a:latin typeface="+mn-ea"/>
                <a:ea typeface="+mn-ea"/>
              </a:rPr>
              <a:t>10</a:t>
            </a:r>
            <a:r>
              <a:rPr lang="ko-KR" altLang="en-US" sz="1400" dirty="0">
                <a:latin typeface="+mn-ea"/>
                <a:ea typeface="+mn-ea"/>
              </a:rPr>
              <a:t>일 이내에 열람할 수 있도록 조치</a:t>
            </a:r>
            <a:endParaRPr lang="en-US" altLang="ko-KR" sz="1400" dirty="0">
              <a:latin typeface="+mn-ea"/>
              <a:ea typeface="+mn-ea"/>
            </a:endParaRP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endParaRPr lang="ko-KR" altLang="en-US" sz="1400" dirty="0">
              <a:latin typeface="+mn-ea"/>
              <a:ea typeface="+mn-ea"/>
            </a:endParaRP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열람 제한 사유</a:t>
            </a:r>
            <a:endParaRPr lang="en-US" altLang="ko-KR" sz="1600" dirty="0">
              <a:latin typeface="+mn-ea"/>
              <a:ea typeface="+mn-ea"/>
            </a:endParaRP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법률의 규정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타인의 생명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신체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재산 침해가 우려되는 경우 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4009428" y="4941400"/>
            <a:ext cx="5382000" cy="136800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t"/>
          <a:lstStyle/>
          <a:p>
            <a:pPr algn="l" fontAlgn="ctr" hangingPunct="0">
              <a:spcBef>
                <a:spcPts val="60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60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미이행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이하의 과태료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4" name="타원 1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2" name="타원 21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6" name="직선 화살표 연결선 25"/>
            <p:cNvCxnSpPr>
              <a:stCxn id="14" idx="6"/>
              <a:endCxn id="22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7" name="직선 화살표 연결선 24"/>
            <p:cNvCxnSpPr>
              <a:stCxn id="22" idx="6"/>
              <a:endCxn id="23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8" name="직선 화살표 연결선 27"/>
            <p:cNvCxnSpPr>
              <a:stCxn id="23" idx="2"/>
              <a:endCxn id="25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9" name="직사각형 28"/>
          <p:cNvSpPr/>
          <p:nvPr/>
        </p:nvSpPr>
        <p:spPr>
          <a:xfrm>
            <a:off x="272350" y="1399945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안전성 확보 조치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72350" y="2492870"/>
            <a:ext cx="3042295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정보주체의 열람</a:t>
            </a:r>
            <a:r>
              <a:rPr lang="en-US" altLang="ko-KR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정정 삭제 </a:t>
            </a:r>
            <a:r>
              <a:rPr lang="ko-KR" altLang="en-US" sz="1400" b="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처리정지권</a:t>
            </a: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보장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364513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영상정보처리기기의 설치 운영 제한</a:t>
            </a:r>
          </a:p>
        </p:txBody>
      </p:sp>
    </p:spTree>
    <p:extLst>
      <p:ext uri="{BB962C8B-B14F-4D97-AF65-F5344CB8AC3E}">
        <p14:creationId xmlns:p14="http://schemas.microsoft.com/office/powerpoint/2010/main" val="3744546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 bwMode="auto">
          <a:xfrm>
            <a:off x="3379644" y="1152526"/>
            <a:ext cx="403139" cy="51911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266700 h 5191125"/>
              <a:gd name="connsiteX1" fmla="*/ 352373 w 361950"/>
              <a:gd name="connsiteY1" fmla="*/ 0 h 5191125"/>
              <a:gd name="connsiteX2" fmla="*/ 361950 w 361950"/>
              <a:gd name="connsiteY2" fmla="*/ 5191125 h 5191125"/>
              <a:gd name="connsiteX3" fmla="*/ 19050 w 361950"/>
              <a:gd name="connsiteY3" fmla="*/ 971550 h 5191125"/>
              <a:gd name="connsiteX4" fmla="*/ 0 w 361950"/>
              <a:gd name="connsiteY4" fmla="*/ 266700 h 5191125"/>
              <a:gd name="connsiteX0" fmla="*/ 9680 w 371630"/>
              <a:gd name="connsiteY0" fmla="*/ 266700 h 5191125"/>
              <a:gd name="connsiteX1" fmla="*/ 362053 w 371630"/>
              <a:gd name="connsiteY1" fmla="*/ 0 h 5191125"/>
              <a:gd name="connsiteX2" fmla="*/ 371630 w 371630"/>
              <a:gd name="connsiteY2" fmla="*/ 5191125 h 5191125"/>
              <a:gd name="connsiteX3" fmla="*/ 0 w 371630"/>
              <a:gd name="connsiteY3" fmla="*/ 1981200 h 5191125"/>
              <a:gd name="connsiteX4" fmla="*/ 9680 w 371630"/>
              <a:gd name="connsiteY4" fmla="*/ 266700 h 5191125"/>
              <a:gd name="connsiteX0" fmla="*/ 434 w 381537"/>
              <a:gd name="connsiteY0" fmla="*/ 1314450 h 5191125"/>
              <a:gd name="connsiteX1" fmla="*/ 371960 w 381537"/>
              <a:gd name="connsiteY1" fmla="*/ 0 h 5191125"/>
              <a:gd name="connsiteX2" fmla="*/ 381537 w 381537"/>
              <a:gd name="connsiteY2" fmla="*/ 5191125 h 5191125"/>
              <a:gd name="connsiteX3" fmla="*/ 9907 w 381537"/>
              <a:gd name="connsiteY3" fmla="*/ 1981200 h 5191125"/>
              <a:gd name="connsiteX4" fmla="*/ 434 w 381537"/>
              <a:gd name="connsiteY4" fmla="*/ 1314450 h 5191125"/>
              <a:gd name="connsiteX0" fmla="*/ 283 w 381386"/>
              <a:gd name="connsiteY0" fmla="*/ 1314450 h 5191125"/>
              <a:gd name="connsiteX1" fmla="*/ 371809 w 381386"/>
              <a:gd name="connsiteY1" fmla="*/ 0 h 5191125"/>
              <a:gd name="connsiteX2" fmla="*/ 381386 w 381386"/>
              <a:gd name="connsiteY2" fmla="*/ 5191125 h 5191125"/>
              <a:gd name="connsiteX3" fmla="*/ 19333 w 381386"/>
              <a:gd name="connsiteY3" fmla="*/ 3000375 h 5191125"/>
              <a:gd name="connsiteX4" fmla="*/ 283 w 381386"/>
              <a:gd name="connsiteY4" fmla="*/ 1314450 h 5191125"/>
              <a:gd name="connsiteX0" fmla="*/ 283 w 381386"/>
              <a:gd name="connsiteY0" fmla="*/ 2286000 h 5191125"/>
              <a:gd name="connsiteX1" fmla="*/ 371809 w 381386"/>
              <a:gd name="connsiteY1" fmla="*/ 0 h 5191125"/>
              <a:gd name="connsiteX2" fmla="*/ 381386 w 381386"/>
              <a:gd name="connsiteY2" fmla="*/ 5191125 h 5191125"/>
              <a:gd name="connsiteX3" fmla="*/ 19333 w 381386"/>
              <a:gd name="connsiteY3" fmla="*/ 3000375 h 5191125"/>
              <a:gd name="connsiteX4" fmla="*/ 283 w 381386"/>
              <a:gd name="connsiteY4" fmla="*/ 2286000 h 5191125"/>
              <a:gd name="connsiteX0" fmla="*/ 943 w 382046"/>
              <a:gd name="connsiteY0" fmla="*/ 2286000 h 5191125"/>
              <a:gd name="connsiteX1" fmla="*/ 372469 w 382046"/>
              <a:gd name="connsiteY1" fmla="*/ 0 h 5191125"/>
              <a:gd name="connsiteX2" fmla="*/ 382046 w 382046"/>
              <a:gd name="connsiteY2" fmla="*/ 5191125 h 5191125"/>
              <a:gd name="connsiteX3" fmla="*/ 840 w 382046"/>
              <a:gd name="connsiteY3" fmla="*/ 4019550 h 5191125"/>
              <a:gd name="connsiteX4" fmla="*/ 943 w 382046"/>
              <a:gd name="connsiteY4" fmla="*/ 2286000 h 5191125"/>
              <a:gd name="connsiteX0" fmla="*/ 9680 w 381206"/>
              <a:gd name="connsiteY0" fmla="*/ 3333750 h 5191125"/>
              <a:gd name="connsiteX1" fmla="*/ 371629 w 381206"/>
              <a:gd name="connsiteY1" fmla="*/ 0 h 5191125"/>
              <a:gd name="connsiteX2" fmla="*/ 381206 w 381206"/>
              <a:gd name="connsiteY2" fmla="*/ 5191125 h 5191125"/>
              <a:gd name="connsiteX3" fmla="*/ 0 w 381206"/>
              <a:gd name="connsiteY3" fmla="*/ 4019550 h 5191125"/>
              <a:gd name="connsiteX4" fmla="*/ 9680 w 381206"/>
              <a:gd name="connsiteY4" fmla="*/ 3333750 h 5191125"/>
              <a:gd name="connsiteX0" fmla="*/ 19257 w 390783"/>
              <a:gd name="connsiteY0" fmla="*/ 3333750 h 5191125"/>
              <a:gd name="connsiteX1" fmla="*/ 381206 w 390783"/>
              <a:gd name="connsiteY1" fmla="*/ 0 h 5191125"/>
              <a:gd name="connsiteX2" fmla="*/ 390783 w 390783"/>
              <a:gd name="connsiteY2" fmla="*/ 5191125 h 5191125"/>
              <a:gd name="connsiteX3" fmla="*/ 0 w 390783"/>
              <a:gd name="connsiteY3" fmla="*/ 4972050 h 5191125"/>
              <a:gd name="connsiteX4" fmla="*/ 19257 w 390783"/>
              <a:gd name="connsiteY4" fmla="*/ 3333750 h 5191125"/>
              <a:gd name="connsiteX0" fmla="*/ 9680 w 390783"/>
              <a:gd name="connsiteY0" fmla="*/ 4352925 h 5191125"/>
              <a:gd name="connsiteX1" fmla="*/ 381206 w 390783"/>
              <a:gd name="connsiteY1" fmla="*/ 0 h 5191125"/>
              <a:gd name="connsiteX2" fmla="*/ 390783 w 390783"/>
              <a:gd name="connsiteY2" fmla="*/ 5191125 h 5191125"/>
              <a:gd name="connsiteX3" fmla="*/ 0 w 390783"/>
              <a:gd name="connsiteY3" fmla="*/ 4972050 h 5191125"/>
              <a:gd name="connsiteX4" fmla="*/ 9680 w 390783"/>
              <a:gd name="connsiteY4" fmla="*/ 4352925 h 5191125"/>
              <a:gd name="connsiteX0" fmla="*/ 9680 w 390783"/>
              <a:gd name="connsiteY0" fmla="*/ 2604807 h 5191125"/>
              <a:gd name="connsiteX1" fmla="*/ 381206 w 390783"/>
              <a:gd name="connsiteY1" fmla="*/ 0 h 5191125"/>
              <a:gd name="connsiteX2" fmla="*/ 390783 w 390783"/>
              <a:gd name="connsiteY2" fmla="*/ 5191125 h 5191125"/>
              <a:gd name="connsiteX3" fmla="*/ 0 w 390783"/>
              <a:gd name="connsiteY3" fmla="*/ 4972050 h 5191125"/>
              <a:gd name="connsiteX4" fmla="*/ 9680 w 390783"/>
              <a:gd name="connsiteY4" fmla="*/ 2604807 h 5191125"/>
              <a:gd name="connsiteX0" fmla="*/ 506 w 381609"/>
              <a:gd name="connsiteY0" fmla="*/ 2604807 h 5191125"/>
              <a:gd name="connsiteX1" fmla="*/ 372032 w 381609"/>
              <a:gd name="connsiteY1" fmla="*/ 0 h 5191125"/>
              <a:gd name="connsiteX2" fmla="*/ 381609 w 381609"/>
              <a:gd name="connsiteY2" fmla="*/ 5191125 h 5191125"/>
              <a:gd name="connsiteX3" fmla="*/ 7465 w 381609"/>
              <a:gd name="connsiteY3" fmla="*/ 3098426 h 5191125"/>
              <a:gd name="connsiteX4" fmla="*/ 506 w 381609"/>
              <a:gd name="connsiteY4" fmla="*/ 2604807 h 5191125"/>
              <a:gd name="connsiteX0" fmla="*/ 18001 w 374144"/>
              <a:gd name="connsiteY0" fmla="*/ 2873749 h 5191125"/>
              <a:gd name="connsiteX1" fmla="*/ 364567 w 374144"/>
              <a:gd name="connsiteY1" fmla="*/ 0 h 5191125"/>
              <a:gd name="connsiteX2" fmla="*/ 374144 w 374144"/>
              <a:gd name="connsiteY2" fmla="*/ 5191125 h 5191125"/>
              <a:gd name="connsiteX3" fmla="*/ 0 w 374144"/>
              <a:gd name="connsiteY3" fmla="*/ 3098426 h 5191125"/>
              <a:gd name="connsiteX4" fmla="*/ 18001 w 374144"/>
              <a:gd name="connsiteY4" fmla="*/ 2873749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144" h="5191125">
                <a:moveTo>
                  <a:pt x="18001" y="2873749"/>
                </a:moveTo>
                <a:cubicBezTo>
                  <a:pt x="141843" y="1422774"/>
                  <a:pt x="240725" y="1450975"/>
                  <a:pt x="364567" y="0"/>
                </a:cubicBezTo>
                <a:cubicBezTo>
                  <a:pt x="367759" y="1730375"/>
                  <a:pt x="370952" y="3460750"/>
                  <a:pt x="374144" y="5191125"/>
                </a:cubicBezTo>
                <a:lnTo>
                  <a:pt x="0" y="3098426"/>
                </a:lnTo>
                <a:cubicBezTo>
                  <a:pt x="3227" y="2526926"/>
                  <a:pt x="14774" y="3445249"/>
                  <a:pt x="18001" y="2873749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저장 관리</a:t>
            </a: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3782838" y="1052670"/>
            <a:ext cx="5772000" cy="5472000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영상정보처리기기기</a:t>
            </a:r>
            <a:r>
              <a:rPr lang="en-US" altLang="ko-KR" sz="1600" dirty="0">
                <a:latin typeface="+mn-ea"/>
                <a:ea typeface="+mn-ea"/>
              </a:rPr>
              <a:t>(CCTV)</a:t>
            </a:r>
            <a:r>
              <a:rPr lang="ko-KR" altLang="en-US" sz="1600" dirty="0">
                <a:latin typeface="+mn-ea"/>
                <a:ea typeface="+mn-ea"/>
              </a:rPr>
              <a:t>는 공개된 장소에 특정 목적으로만 설치 운영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허용 사유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법령에서 구체적으로 허용하는 경우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 err="1">
                <a:latin typeface="+mn-ea"/>
                <a:ea typeface="+mn-ea"/>
              </a:rPr>
              <a:t>법죄예방</a:t>
            </a:r>
            <a:r>
              <a:rPr lang="ko-KR" altLang="en-US" sz="1400" dirty="0">
                <a:latin typeface="+mn-ea"/>
                <a:ea typeface="+mn-ea"/>
              </a:rPr>
              <a:t> 및 수사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시설안전</a:t>
            </a:r>
            <a:endParaRPr lang="en-US" altLang="ko-KR" sz="1400" dirty="0">
              <a:latin typeface="+mn-ea"/>
              <a:ea typeface="+mn-ea"/>
            </a:endParaRPr>
          </a:p>
          <a:p>
            <a:pPr marL="180975" lvl="1" algn="l">
              <a:lnSpc>
                <a:spcPct val="130000"/>
              </a:lnSpc>
              <a:spcBef>
                <a:spcPts val="600"/>
              </a:spcBef>
            </a:pPr>
            <a:r>
              <a:rPr lang="ko-KR" altLang="en-US" sz="1400" dirty="0">
                <a:latin typeface="+mn-ea"/>
                <a:ea typeface="+mn-ea"/>
              </a:rPr>
              <a:t>          </a:t>
            </a:r>
            <a:r>
              <a:rPr lang="en-US" altLang="ko-KR" sz="1400" dirty="0">
                <a:latin typeface="+mn-ea"/>
                <a:ea typeface="+mn-ea"/>
              </a:rPr>
              <a:t>     </a:t>
            </a:r>
            <a:r>
              <a:rPr lang="ko-KR" altLang="en-US" sz="1400" dirty="0">
                <a:latin typeface="+mn-ea"/>
                <a:ea typeface="+mn-ea"/>
              </a:rPr>
              <a:t>및 화재예방 등</a:t>
            </a: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설치목적과 다른 목적으로 임의 조작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녹음기능 사용 금지</a:t>
            </a: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안내판 설치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정보주체가 쉽게 인식할 수 있도록 안내판 설치 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기재사항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설치목적 및 장소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촬영범위 및 시간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관리책임자 및 연락처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건물 안에 다수의 영상정보처리기기 </a:t>
            </a:r>
            <a:r>
              <a:rPr lang="ko-KR" altLang="en-US" sz="1400" dirty="0" err="1">
                <a:latin typeface="+mn-ea"/>
                <a:ea typeface="+mn-ea"/>
              </a:rPr>
              <a:t>설치시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출입구 등 잘 보이는 곳에 해당 시설 장소가 전체가 설치지역임을 표시하는 안내판 설치 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endParaRPr lang="ko-KR" altLang="en-US" sz="1400" dirty="0">
              <a:latin typeface="+mn-ea"/>
              <a:ea typeface="+mn-ea"/>
            </a:endParaRP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4009428" y="4941400"/>
            <a:ext cx="5382000" cy="136800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60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60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년 이하 징역 또는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 벌금</a:t>
            </a: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안내판 설치 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1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이하의 과태료</a:t>
            </a: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4" name="타원 13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2" name="타원 21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6" name="직선 화살표 연결선 25"/>
            <p:cNvCxnSpPr>
              <a:stCxn id="14" idx="6"/>
              <a:endCxn id="22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7" name="직선 화살표 연결선 24"/>
            <p:cNvCxnSpPr>
              <a:stCxn id="22" idx="6"/>
              <a:endCxn id="23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8" name="직선 화살표 연결선 27"/>
            <p:cNvCxnSpPr>
              <a:stCxn id="23" idx="2"/>
              <a:endCxn id="25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9" name="직사각형 28"/>
          <p:cNvSpPr/>
          <p:nvPr/>
        </p:nvSpPr>
        <p:spPr>
          <a:xfrm>
            <a:off x="272350" y="1399945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안전성 확보 조치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72350" y="249287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정보주체의 열람</a:t>
            </a:r>
            <a:r>
              <a:rPr lang="en-US" altLang="ko-KR" sz="1400" b="0" kern="0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정정 삭제 </a:t>
            </a:r>
            <a:r>
              <a:rPr lang="ko-KR" altLang="en-US" sz="1400" b="0" kern="0" dirty="0" err="1">
                <a:solidFill>
                  <a:schemeClr val="tx1"/>
                </a:solidFill>
                <a:latin typeface="+mj-ea"/>
                <a:ea typeface="+mj-ea"/>
              </a:rPr>
              <a:t>처리정지권</a:t>
            </a: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 보장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3645130"/>
            <a:ext cx="3042295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영상정보처리기기의 설치 </a:t>
            </a: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운영 제한</a:t>
            </a:r>
          </a:p>
        </p:txBody>
      </p:sp>
    </p:spTree>
    <p:extLst>
      <p:ext uri="{BB962C8B-B14F-4D97-AF65-F5344CB8AC3E}">
        <p14:creationId xmlns:p14="http://schemas.microsoft.com/office/powerpoint/2010/main" val="2279162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저장 관리</a:t>
            </a: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3782838" y="1052670"/>
            <a:ext cx="5772000" cy="5472000"/>
          </a:xfrm>
          <a:prstGeom prst="roundRect">
            <a:avLst>
              <a:gd name="adj" fmla="val 3342"/>
            </a:avLst>
          </a:prstGeom>
          <a:noFill/>
          <a:ln w="76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000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안내판 설치 예시</a:t>
            </a: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endParaRPr lang="ko-KR" altLang="en-US" sz="1400" dirty="0">
              <a:latin typeface="+mn-ea"/>
              <a:ea typeface="+mn-ea"/>
            </a:endParaRP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3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929" y="1701410"/>
            <a:ext cx="4212000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그룹 13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7" name="타원 16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22" name="타원 21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6" name="직선 화살표 연결선 25"/>
            <p:cNvCxnSpPr>
              <a:stCxn id="17" idx="6"/>
              <a:endCxn id="22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7" name="직선 화살표 연결선 24"/>
            <p:cNvCxnSpPr>
              <a:stCxn id="22" idx="6"/>
              <a:endCxn id="23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8" name="직선 화살표 연결선 27"/>
            <p:cNvCxnSpPr>
              <a:stCxn id="23" idx="2"/>
              <a:endCxn id="25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  <p:sp>
        <p:nvSpPr>
          <p:cNvPr id="29" name="직사각형 28"/>
          <p:cNvSpPr/>
          <p:nvPr/>
        </p:nvSpPr>
        <p:spPr>
          <a:xfrm>
            <a:off x="272350" y="1399945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ko-KR" altLang="en-US" sz="1400" b="0" kern="0" dirty="0">
                <a:solidFill>
                  <a:sysClr val="windowText" lastClr="000000"/>
                </a:solidFill>
                <a:latin typeface="+mj-ea"/>
                <a:ea typeface="+mj-ea"/>
              </a:rPr>
              <a:t>안전성 확보 조치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72350" y="2492870"/>
            <a:ext cx="3042295" cy="72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정보주체의 열람</a:t>
            </a:r>
            <a:r>
              <a:rPr lang="en-US" altLang="ko-KR" sz="1400" b="0" kern="0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정정 삭제 </a:t>
            </a:r>
            <a:r>
              <a:rPr lang="ko-KR" altLang="en-US" sz="1400" b="0" kern="0" dirty="0" err="1">
                <a:solidFill>
                  <a:schemeClr val="tx1"/>
                </a:solidFill>
                <a:latin typeface="+mj-ea"/>
                <a:ea typeface="+mj-ea"/>
              </a:rPr>
              <a:t>처리정지권</a:t>
            </a:r>
            <a:r>
              <a:rPr lang="ko-KR" altLang="en-US" sz="1400" b="0" kern="0" dirty="0">
                <a:solidFill>
                  <a:schemeClr val="tx1"/>
                </a:solidFill>
                <a:latin typeface="+mj-ea"/>
                <a:ea typeface="+mj-ea"/>
              </a:rPr>
              <a:t> 보장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2350" y="3645130"/>
            <a:ext cx="3042295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b="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영상정보처리기기의 설치 </a:t>
            </a:r>
            <a:r>
              <a:rPr lang="ko-KR" altLang="en-US" sz="1400" b="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운영 제한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3379644" y="1152526"/>
            <a:ext cx="403139" cy="5191125"/>
          </a:xfrm>
          <a:custGeom>
            <a:avLst/>
            <a:gdLst>
              <a:gd name="connsiteX0" fmla="*/ 0 w 361950"/>
              <a:gd name="connsiteY0" fmla="*/ 152400 h 5076825"/>
              <a:gd name="connsiteX1" fmla="*/ 361950 w 361950"/>
              <a:gd name="connsiteY1" fmla="*/ 0 h 5076825"/>
              <a:gd name="connsiteX2" fmla="*/ 361950 w 361950"/>
              <a:gd name="connsiteY2" fmla="*/ 5076825 h 5076825"/>
              <a:gd name="connsiteX3" fmla="*/ 19050 w 361950"/>
              <a:gd name="connsiteY3" fmla="*/ 857250 h 5076825"/>
              <a:gd name="connsiteX4" fmla="*/ 0 w 361950"/>
              <a:gd name="connsiteY4" fmla="*/ 152400 h 5076825"/>
              <a:gd name="connsiteX0" fmla="*/ 0 w 361950"/>
              <a:gd name="connsiteY0" fmla="*/ 266700 h 5191125"/>
              <a:gd name="connsiteX1" fmla="*/ 352373 w 361950"/>
              <a:gd name="connsiteY1" fmla="*/ 0 h 5191125"/>
              <a:gd name="connsiteX2" fmla="*/ 361950 w 361950"/>
              <a:gd name="connsiteY2" fmla="*/ 5191125 h 5191125"/>
              <a:gd name="connsiteX3" fmla="*/ 19050 w 361950"/>
              <a:gd name="connsiteY3" fmla="*/ 971550 h 5191125"/>
              <a:gd name="connsiteX4" fmla="*/ 0 w 361950"/>
              <a:gd name="connsiteY4" fmla="*/ 266700 h 5191125"/>
              <a:gd name="connsiteX0" fmla="*/ 9680 w 371630"/>
              <a:gd name="connsiteY0" fmla="*/ 266700 h 5191125"/>
              <a:gd name="connsiteX1" fmla="*/ 362053 w 371630"/>
              <a:gd name="connsiteY1" fmla="*/ 0 h 5191125"/>
              <a:gd name="connsiteX2" fmla="*/ 371630 w 371630"/>
              <a:gd name="connsiteY2" fmla="*/ 5191125 h 5191125"/>
              <a:gd name="connsiteX3" fmla="*/ 0 w 371630"/>
              <a:gd name="connsiteY3" fmla="*/ 1981200 h 5191125"/>
              <a:gd name="connsiteX4" fmla="*/ 9680 w 371630"/>
              <a:gd name="connsiteY4" fmla="*/ 266700 h 5191125"/>
              <a:gd name="connsiteX0" fmla="*/ 434 w 381537"/>
              <a:gd name="connsiteY0" fmla="*/ 1314450 h 5191125"/>
              <a:gd name="connsiteX1" fmla="*/ 371960 w 381537"/>
              <a:gd name="connsiteY1" fmla="*/ 0 h 5191125"/>
              <a:gd name="connsiteX2" fmla="*/ 381537 w 381537"/>
              <a:gd name="connsiteY2" fmla="*/ 5191125 h 5191125"/>
              <a:gd name="connsiteX3" fmla="*/ 9907 w 381537"/>
              <a:gd name="connsiteY3" fmla="*/ 1981200 h 5191125"/>
              <a:gd name="connsiteX4" fmla="*/ 434 w 381537"/>
              <a:gd name="connsiteY4" fmla="*/ 1314450 h 5191125"/>
              <a:gd name="connsiteX0" fmla="*/ 283 w 381386"/>
              <a:gd name="connsiteY0" fmla="*/ 1314450 h 5191125"/>
              <a:gd name="connsiteX1" fmla="*/ 371809 w 381386"/>
              <a:gd name="connsiteY1" fmla="*/ 0 h 5191125"/>
              <a:gd name="connsiteX2" fmla="*/ 381386 w 381386"/>
              <a:gd name="connsiteY2" fmla="*/ 5191125 h 5191125"/>
              <a:gd name="connsiteX3" fmla="*/ 19333 w 381386"/>
              <a:gd name="connsiteY3" fmla="*/ 3000375 h 5191125"/>
              <a:gd name="connsiteX4" fmla="*/ 283 w 381386"/>
              <a:gd name="connsiteY4" fmla="*/ 1314450 h 5191125"/>
              <a:gd name="connsiteX0" fmla="*/ 283 w 381386"/>
              <a:gd name="connsiteY0" fmla="*/ 2286000 h 5191125"/>
              <a:gd name="connsiteX1" fmla="*/ 371809 w 381386"/>
              <a:gd name="connsiteY1" fmla="*/ 0 h 5191125"/>
              <a:gd name="connsiteX2" fmla="*/ 381386 w 381386"/>
              <a:gd name="connsiteY2" fmla="*/ 5191125 h 5191125"/>
              <a:gd name="connsiteX3" fmla="*/ 19333 w 381386"/>
              <a:gd name="connsiteY3" fmla="*/ 3000375 h 5191125"/>
              <a:gd name="connsiteX4" fmla="*/ 283 w 381386"/>
              <a:gd name="connsiteY4" fmla="*/ 2286000 h 5191125"/>
              <a:gd name="connsiteX0" fmla="*/ 943 w 382046"/>
              <a:gd name="connsiteY0" fmla="*/ 2286000 h 5191125"/>
              <a:gd name="connsiteX1" fmla="*/ 372469 w 382046"/>
              <a:gd name="connsiteY1" fmla="*/ 0 h 5191125"/>
              <a:gd name="connsiteX2" fmla="*/ 382046 w 382046"/>
              <a:gd name="connsiteY2" fmla="*/ 5191125 h 5191125"/>
              <a:gd name="connsiteX3" fmla="*/ 840 w 382046"/>
              <a:gd name="connsiteY3" fmla="*/ 4019550 h 5191125"/>
              <a:gd name="connsiteX4" fmla="*/ 943 w 382046"/>
              <a:gd name="connsiteY4" fmla="*/ 2286000 h 5191125"/>
              <a:gd name="connsiteX0" fmla="*/ 9680 w 381206"/>
              <a:gd name="connsiteY0" fmla="*/ 3333750 h 5191125"/>
              <a:gd name="connsiteX1" fmla="*/ 371629 w 381206"/>
              <a:gd name="connsiteY1" fmla="*/ 0 h 5191125"/>
              <a:gd name="connsiteX2" fmla="*/ 381206 w 381206"/>
              <a:gd name="connsiteY2" fmla="*/ 5191125 h 5191125"/>
              <a:gd name="connsiteX3" fmla="*/ 0 w 381206"/>
              <a:gd name="connsiteY3" fmla="*/ 4019550 h 5191125"/>
              <a:gd name="connsiteX4" fmla="*/ 9680 w 381206"/>
              <a:gd name="connsiteY4" fmla="*/ 3333750 h 5191125"/>
              <a:gd name="connsiteX0" fmla="*/ 19257 w 390783"/>
              <a:gd name="connsiteY0" fmla="*/ 3333750 h 5191125"/>
              <a:gd name="connsiteX1" fmla="*/ 381206 w 390783"/>
              <a:gd name="connsiteY1" fmla="*/ 0 h 5191125"/>
              <a:gd name="connsiteX2" fmla="*/ 390783 w 390783"/>
              <a:gd name="connsiteY2" fmla="*/ 5191125 h 5191125"/>
              <a:gd name="connsiteX3" fmla="*/ 0 w 390783"/>
              <a:gd name="connsiteY3" fmla="*/ 4972050 h 5191125"/>
              <a:gd name="connsiteX4" fmla="*/ 19257 w 390783"/>
              <a:gd name="connsiteY4" fmla="*/ 3333750 h 5191125"/>
              <a:gd name="connsiteX0" fmla="*/ 9680 w 390783"/>
              <a:gd name="connsiteY0" fmla="*/ 4352925 h 5191125"/>
              <a:gd name="connsiteX1" fmla="*/ 381206 w 390783"/>
              <a:gd name="connsiteY1" fmla="*/ 0 h 5191125"/>
              <a:gd name="connsiteX2" fmla="*/ 390783 w 390783"/>
              <a:gd name="connsiteY2" fmla="*/ 5191125 h 5191125"/>
              <a:gd name="connsiteX3" fmla="*/ 0 w 390783"/>
              <a:gd name="connsiteY3" fmla="*/ 4972050 h 5191125"/>
              <a:gd name="connsiteX4" fmla="*/ 9680 w 390783"/>
              <a:gd name="connsiteY4" fmla="*/ 4352925 h 5191125"/>
              <a:gd name="connsiteX0" fmla="*/ 9680 w 390783"/>
              <a:gd name="connsiteY0" fmla="*/ 2604807 h 5191125"/>
              <a:gd name="connsiteX1" fmla="*/ 381206 w 390783"/>
              <a:gd name="connsiteY1" fmla="*/ 0 h 5191125"/>
              <a:gd name="connsiteX2" fmla="*/ 390783 w 390783"/>
              <a:gd name="connsiteY2" fmla="*/ 5191125 h 5191125"/>
              <a:gd name="connsiteX3" fmla="*/ 0 w 390783"/>
              <a:gd name="connsiteY3" fmla="*/ 4972050 h 5191125"/>
              <a:gd name="connsiteX4" fmla="*/ 9680 w 390783"/>
              <a:gd name="connsiteY4" fmla="*/ 2604807 h 5191125"/>
              <a:gd name="connsiteX0" fmla="*/ 506 w 381609"/>
              <a:gd name="connsiteY0" fmla="*/ 2604807 h 5191125"/>
              <a:gd name="connsiteX1" fmla="*/ 372032 w 381609"/>
              <a:gd name="connsiteY1" fmla="*/ 0 h 5191125"/>
              <a:gd name="connsiteX2" fmla="*/ 381609 w 381609"/>
              <a:gd name="connsiteY2" fmla="*/ 5191125 h 5191125"/>
              <a:gd name="connsiteX3" fmla="*/ 7465 w 381609"/>
              <a:gd name="connsiteY3" fmla="*/ 3098426 h 5191125"/>
              <a:gd name="connsiteX4" fmla="*/ 506 w 381609"/>
              <a:gd name="connsiteY4" fmla="*/ 2604807 h 5191125"/>
              <a:gd name="connsiteX0" fmla="*/ 18001 w 374144"/>
              <a:gd name="connsiteY0" fmla="*/ 2873749 h 5191125"/>
              <a:gd name="connsiteX1" fmla="*/ 364567 w 374144"/>
              <a:gd name="connsiteY1" fmla="*/ 0 h 5191125"/>
              <a:gd name="connsiteX2" fmla="*/ 374144 w 374144"/>
              <a:gd name="connsiteY2" fmla="*/ 5191125 h 5191125"/>
              <a:gd name="connsiteX3" fmla="*/ 0 w 374144"/>
              <a:gd name="connsiteY3" fmla="*/ 3098426 h 5191125"/>
              <a:gd name="connsiteX4" fmla="*/ 18001 w 374144"/>
              <a:gd name="connsiteY4" fmla="*/ 2873749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144" h="5191125">
                <a:moveTo>
                  <a:pt x="18001" y="2873749"/>
                </a:moveTo>
                <a:cubicBezTo>
                  <a:pt x="141843" y="1422774"/>
                  <a:pt x="240725" y="1450975"/>
                  <a:pt x="364567" y="0"/>
                </a:cubicBezTo>
                <a:cubicBezTo>
                  <a:pt x="367759" y="1730375"/>
                  <a:pt x="370952" y="3460750"/>
                  <a:pt x="374144" y="5191125"/>
                </a:cubicBezTo>
                <a:lnTo>
                  <a:pt x="0" y="3098426"/>
                </a:lnTo>
                <a:cubicBezTo>
                  <a:pt x="3227" y="2526926"/>
                  <a:pt x="14774" y="3445249"/>
                  <a:pt x="18001" y="2873749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algn="ctr">
            <a:noFill/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3300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개인정보 파기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273051" y="1177927"/>
            <a:ext cx="6396188" cy="5275261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25200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보유기간의 경과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개인정보 처리목적 달성 등 개인정보가 불필요하게 되었을 때는 지체 없이</a:t>
            </a:r>
            <a:r>
              <a:rPr lang="en-US" altLang="ko-KR" sz="1600" dirty="0">
                <a:latin typeface="+mn-ea"/>
                <a:ea typeface="+mn-ea"/>
              </a:rPr>
              <a:t>(5</a:t>
            </a:r>
            <a:r>
              <a:rPr lang="ko-KR" altLang="en-US" sz="1600" dirty="0">
                <a:latin typeface="+mn-ea"/>
                <a:ea typeface="+mn-ea"/>
              </a:rPr>
              <a:t>일 이내</a:t>
            </a:r>
            <a:r>
              <a:rPr lang="en-US" altLang="ko-KR" sz="1600" dirty="0">
                <a:latin typeface="+mn-ea"/>
                <a:ea typeface="+mn-ea"/>
              </a:rPr>
              <a:t>) </a:t>
            </a:r>
            <a:r>
              <a:rPr lang="ko-KR" altLang="en-US" sz="1600" dirty="0">
                <a:latin typeface="+mn-ea"/>
                <a:ea typeface="+mn-ea"/>
              </a:rPr>
              <a:t>개인정보 파기 </a:t>
            </a:r>
            <a:endParaRPr lang="en-US" altLang="ko-KR" sz="1600" dirty="0">
              <a:latin typeface="+mn-ea"/>
              <a:ea typeface="+mn-ea"/>
            </a:endParaRP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altLang="ko-KR" sz="1600" dirty="0">
              <a:latin typeface="+mn-ea"/>
              <a:ea typeface="+mn-ea"/>
            </a:endParaRPr>
          </a:p>
          <a:p>
            <a:pPr marL="180975" lvl="1" indent="-180975" algn="l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+mn-ea"/>
                <a:ea typeface="+mn-ea"/>
              </a:rPr>
              <a:t>다만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다른 법령에 따라 보존해야 하는 경우에는 </a:t>
            </a:r>
            <a:r>
              <a:rPr lang="ko-KR" altLang="en-US" sz="1600" dirty="0" err="1">
                <a:latin typeface="+mn-ea"/>
                <a:ea typeface="+mn-ea"/>
              </a:rPr>
              <a:t>미파기</a:t>
            </a:r>
            <a:endParaRPr lang="en-US" altLang="ko-KR" sz="1600" dirty="0">
              <a:latin typeface="+mn-ea"/>
              <a:ea typeface="+mn-ea"/>
            </a:endParaRPr>
          </a:p>
          <a:p>
            <a:pPr marL="361950" lvl="1" indent="-180975" algn="l">
              <a:lnSpc>
                <a:spcPct val="130000"/>
              </a:lnSpc>
              <a:spcBef>
                <a:spcPts val="600"/>
              </a:spcBef>
              <a:buFont typeface="가는각진제목체" panose="02030600000101010101" pitchFamily="18" charset="-127"/>
              <a:buChar char="-"/>
            </a:pPr>
            <a:r>
              <a:rPr lang="ko-KR" altLang="en-US" sz="1400" dirty="0">
                <a:latin typeface="+mn-ea"/>
                <a:ea typeface="+mn-ea"/>
              </a:rPr>
              <a:t>소비자 분쟁 처리 관련 기록</a:t>
            </a:r>
            <a:r>
              <a:rPr lang="en-US" altLang="ko-KR" sz="1400" dirty="0">
                <a:latin typeface="+mn-ea"/>
                <a:ea typeface="+mn-ea"/>
              </a:rPr>
              <a:t>(3</a:t>
            </a:r>
            <a:r>
              <a:rPr lang="ko-KR" altLang="en-US" sz="1400" dirty="0">
                <a:latin typeface="+mn-ea"/>
                <a:ea typeface="+mn-ea"/>
              </a:rPr>
              <a:t>년</a:t>
            </a:r>
            <a:r>
              <a:rPr lang="en-US" altLang="ko-KR" sz="1400" dirty="0">
                <a:latin typeface="+mn-ea"/>
                <a:ea typeface="+mn-ea"/>
              </a:rPr>
              <a:t>), </a:t>
            </a:r>
            <a:r>
              <a:rPr lang="ko-KR" altLang="en-US" sz="1400" dirty="0">
                <a:latin typeface="+mn-ea"/>
                <a:ea typeface="+mn-ea"/>
              </a:rPr>
              <a:t>요금정산</a:t>
            </a:r>
            <a:r>
              <a:rPr lang="en-US" altLang="ko-KR" sz="1400" dirty="0">
                <a:latin typeface="+mn-ea"/>
                <a:ea typeface="+mn-ea"/>
              </a:rPr>
              <a:t>(5</a:t>
            </a:r>
            <a:r>
              <a:rPr lang="ko-KR" altLang="en-US" sz="1400" dirty="0">
                <a:latin typeface="+mn-ea"/>
                <a:ea typeface="+mn-ea"/>
              </a:rPr>
              <a:t>년</a:t>
            </a:r>
            <a:r>
              <a:rPr lang="en-US" altLang="ko-KR" sz="1400" dirty="0">
                <a:latin typeface="+mn-ea"/>
                <a:ea typeface="+mn-ea"/>
              </a:rPr>
              <a:t>), </a:t>
            </a:r>
            <a:r>
              <a:rPr lang="ko-KR" altLang="en-US" sz="1400" dirty="0">
                <a:latin typeface="+mn-ea"/>
                <a:ea typeface="+mn-ea"/>
              </a:rPr>
              <a:t>계약 및 청약철회</a:t>
            </a:r>
            <a:r>
              <a:rPr lang="en-US" altLang="ko-KR" sz="1400" dirty="0">
                <a:latin typeface="+mn-ea"/>
                <a:ea typeface="+mn-ea"/>
              </a:rPr>
              <a:t>(5</a:t>
            </a:r>
            <a:r>
              <a:rPr lang="ko-KR" altLang="en-US" sz="1400" dirty="0">
                <a:latin typeface="+mn-ea"/>
                <a:ea typeface="+mn-ea"/>
              </a:rPr>
              <a:t>년</a:t>
            </a:r>
            <a:r>
              <a:rPr lang="en-US" altLang="ko-KR" sz="1400" dirty="0">
                <a:latin typeface="+mn-ea"/>
                <a:ea typeface="+mn-ea"/>
              </a:rPr>
              <a:t>) : </a:t>
            </a:r>
            <a:r>
              <a:rPr lang="ko-KR" altLang="en-US" sz="1400" dirty="0" err="1">
                <a:latin typeface="+mn-ea"/>
                <a:ea typeface="+mn-ea"/>
              </a:rPr>
              <a:t>전자상거래법</a:t>
            </a:r>
            <a:endParaRPr lang="en-US" altLang="ko-KR" sz="1400" dirty="0">
              <a:latin typeface="+mn-ea"/>
              <a:ea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</a:pPr>
            <a:endParaRPr lang="en-US" altLang="ko-KR" sz="1400" dirty="0">
              <a:latin typeface="+mn-ea"/>
              <a:ea typeface="+mn-ea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2584148" y="1052514"/>
            <a:ext cx="1851789" cy="32316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5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 파기 조치</a:t>
            </a:r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6825260" y="1375678"/>
            <a:ext cx="2729903" cy="5005732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28575" algn="ctr">
            <a:noFill/>
            <a:round/>
            <a:headEnd/>
            <a:tailEnd/>
          </a:ln>
          <a:effectLst/>
        </p:spPr>
        <p:txBody>
          <a:bodyPr wrap="square" anchor="t"/>
          <a:lstStyle/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endParaRPr lang="en-US" altLang="ko-KR" sz="1400" dirty="0">
              <a:latin typeface="+mn-ea"/>
              <a:ea typeface="+mn-ea"/>
            </a:endParaRPr>
          </a:p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r>
              <a:rPr lang="ko-KR" altLang="en-US" sz="1400" dirty="0">
                <a:latin typeface="+mn-ea"/>
                <a:ea typeface="+mn-ea"/>
              </a:rPr>
              <a:t>전자적 파일 형태</a:t>
            </a:r>
            <a:endParaRPr lang="en-US" altLang="ko-KR" sz="1400" dirty="0">
              <a:latin typeface="+mn-ea"/>
              <a:ea typeface="+mn-ea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복원이 불가능한 방법으로 영구삭제</a:t>
            </a:r>
          </a:p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endParaRPr lang="en-US" altLang="ko-KR" sz="1400" dirty="0">
              <a:latin typeface="+mn-ea"/>
              <a:ea typeface="+mn-ea"/>
            </a:endParaRPr>
          </a:p>
          <a:p>
            <a:pPr marL="180975" indent="-180975" algn="l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r>
              <a:rPr lang="ko-KR" altLang="en-US" sz="1400" dirty="0">
                <a:latin typeface="+mn-ea"/>
                <a:ea typeface="+mn-ea"/>
              </a:rPr>
              <a:t>기록물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인쇄물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서면</a:t>
            </a:r>
            <a:endParaRPr lang="en-US" altLang="ko-KR" sz="1400" dirty="0">
              <a:latin typeface="+mn-ea"/>
              <a:ea typeface="+mn-ea"/>
            </a:endParaRPr>
          </a:p>
          <a:p>
            <a:pPr marL="361950" lvl="1" indent="-180975" algn="l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파쇄</a:t>
            </a:r>
            <a:r>
              <a:rPr lang="en-US" altLang="ko-KR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3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소각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6903271" y="1159697"/>
            <a:ext cx="2496347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r>
              <a:rPr lang="ko-KR" altLang="en-US" sz="14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파기 방법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88951" y="4941400"/>
            <a:ext cx="5946256" cy="1368000"/>
          </a:xfrm>
          <a:prstGeom prst="roundRect">
            <a:avLst>
              <a:gd name="adj" fmla="val 11220"/>
            </a:avLst>
          </a:prstGeom>
          <a:solidFill>
            <a:schemeClr val="bg1">
              <a:lumMod val="85000"/>
            </a:schemeClr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600"/>
              </a:spcBef>
              <a:defRPr/>
            </a:pP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[ 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처벌 규정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]</a:t>
            </a:r>
          </a:p>
          <a:p>
            <a:pPr algn="l" fontAlgn="ctr" hangingPunct="0">
              <a:spcBef>
                <a:spcPts val="600"/>
              </a:spcBef>
              <a:defRPr/>
            </a:pP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  <a:p>
            <a:pPr algn="l" fontAlgn="ctr">
              <a:spcBef>
                <a:spcPts val="600"/>
              </a:spcBef>
              <a:defRPr/>
            </a:pP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위반 시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,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</a:t>
            </a:r>
            <a:r>
              <a:rPr lang="en-US" altLang="ko-KR" sz="1600" b="0" dirty="0">
                <a:solidFill>
                  <a:srgbClr val="080709"/>
                </a:solidFill>
                <a:latin typeface="+mj-ea"/>
                <a:ea typeface="+mj-ea"/>
              </a:rPr>
              <a:t>3</a:t>
            </a:r>
            <a:r>
              <a:rPr lang="ko-KR" altLang="en-US" sz="1600" b="0" dirty="0" err="1">
                <a:solidFill>
                  <a:srgbClr val="080709"/>
                </a:solidFill>
                <a:latin typeface="+mj-ea"/>
                <a:ea typeface="+mj-ea"/>
              </a:rPr>
              <a:t>천만원</a:t>
            </a:r>
            <a:r>
              <a:rPr lang="ko-KR" altLang="en-US" sz="1600" b="0" dirty="0">
                <a:solidFill>
                  <a:srgbClr val="080709"/>
                </a:solidFill>
                <a:latin typeface="+mj-ea"/>
                <a:ea typeface="+mj-ea"/>
              </a:rPr>
              <a:t> 이하 과태료</a:t>
            </a:r>
            <a:endParaRPr lang="en-US" altLang="ko-KR" sz="1600" b="0" dirty="0">
              <a:solidFill>
                <a:srgbClr val="080709"/>
              </a:solidFill>
              <a:latin typeface="+mj-ea"/>
              <a:ea typeface="+mj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6609230" y="432260"/>
            <a:ext cx="1584220" cy="404380"/>
            <a:chOff x="6609230" y="404580"/>
            <a:chExt cx="1584220" cy="404380"/>
          </a:xfrm>
        </p:grpSpPr>
        <p:sp>
          <p:nvSpPr>
            <p:cNvPr id="12" name="타원 11"/>
            <p:cNvSpPr/>
            <p:nvPr/>
          </p:nvSpPr>
          <p:spPr bwMode="auto">
            <a:xfrm>
              <a:off x="6609230" y="404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수집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이용</a:t>
              </a:r>
            </a:p>
          </p:txBody>
        </p:sp>
        <p:sp>
          <p:nvSpPr>
            <p:cNvPr id="16" name="타원 15"/>
            <p:cNvSpPr/>
            <p:nvPr/>
          </p:nvSpPr>
          <p:spPr bwMode="auto">
            <a:xfrm>
              <a:off x="7473450" y="40458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제공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위탁</a:t>
              </a:r>
            </a:p>
          </p:txBody>
        </p:sp>
        <p:sp>
          <p:nvSpPr>
            <p:cNvPr id="17" name="타원 16"/>
            <p:cNvSpPr/>
            <p:nvPr/>
          </p:nvSpPr>
          <p:spPr bwMode="auto">
            <a:xfrm>
              <a:off x="7473350" y="620610"/>
              <a:ext cx="720000" cy="1800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</a:t>
              </a:r>
            </a:p>
          </p:txBody>
        </p:sp>
        <p:sp>
          <p:nvSpPr>
            <p:cNvPr id="19" name="타원 18"/>
            <p:cNvSpPr/>
            <p:nvPr/>
          </p:nvSpPr>
          <p:spPr bwMode="auto">
            <a:xfrm>
              <a:off x="6609230" y="628960"/>
              <a:ext cx="720000" cy="1800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90000" rtlCol="0" anchor="ctr"/>
            <a:lstStyle/>
            <a:p>
              <a:r>
                <a:rPr lang="ko-KR" alt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파기</a:t>
              </a:r>
            </a:p>
          </p:txBody>
        </p:sp>
        <p:cxnSp>
          <p:nvCxnSpPr>
            <p:cNvPr id="20" name="직선 화살표 연결선 19"/>
            <p:cNvCxnSpPr>
              <a:stCxn id="12" idx="6"/>
              <a:endCxn id="16" idx="2"/>
            </p:cNvCxnSpPr>
            <p:nvPr/>
          </p:nvCxnSpPr>
          <p:spPr bwMode="auto">
            <a:xfrm flipV="1">
              <a:off x="7329230" y="494580"/>
              <a:ext cx="144220" cy="3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1" name="직선 화살표 연결선 24"/>
            <p:cNvCxnSpPr>
              <a:stCxn id="16" idx="6"/>
              <a:endCxn id="17" idx="6"/>
            </p:cNvCxnSpPr>
            <p:nvPr/>
          </p:nvCxnSpPr>
          <p:spPr bwMode="auto">
            <a:xfrm flipH="1">
              <a:off x="8193350" y="494580"/>
              <a:ext cx="100" cy="216030"/>
            </a:xfrm>
            <a:prstGeom prst="bentConnector3">
              <a:avLst>
                <a:gd name="adj1" fmla="val -228600000"/>
              </a:avLst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  <p:cxnSp>
          <p:nvCxnSpPr>
            <p:cNvPr id="22" name="직선 화살표 연결선 21"/>
            <p:cNvCxnSpPr>
              <a:stCxn id="17" idx="2"/>
              <a:endCxn id="19" idx="6"/>
            </p:cNvCxnSpPr>
            <p:nvPr/>
          </p:nvCxnSpPr>
          <p:spPr bwMode="auto">
            <a:xfrm flipH="1">
              <a:off x="7329230" y="710610"/>
              <a:ext cx="144120" cy="8350"/>
            </a:xfrm>
            <a:prstGeom prst="straightConnector1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 type="stealth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84586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2"/>
          <p:cNvSpPr>
            <a:spLocks noChangeArrowheads="1"/>
          </p:cNvSpPr>
          <p:nvPr/>
        </p:nvSpPr>
        <p:spPr bwMode="gray">
          <a:xfrm>
            <a:off x="2970727" y="1772770"/>
            <a:ext cx="3619902" cy="2723823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Ⅰ.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개요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 eaLnBrk="0" hangingPunct="0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Ⅱ.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개인정보보호의 개념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Ⅲ.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개인정보보호법의 이해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spcBef>
                <a:spcPts val="1800"/>
              </a:spcBef>
            </a:pPr>
            <a:r>
              <a:rPr lang="en-US" altLang="ko-KR" sz="2000" dirty="0">
                <a:latin typeface="+mn-ea"/>
                <a:ea typeface="+mn-ea"/>
              </a:rPr>
              <a:t>Ⅳ. </a:t>
            </a:r>
            <a:r>
              <a:rPr lang="ko-KR" altLang="en-US" sz="2000" dirty="0">
                <a:latin typeface="+mn-ea"/>
                <a:ea typeface="+mn-ea"/>
              </a:rPr>
              <a:t>정보보안 준수 및 점검 사항</a:t>
            </a:r>
            <a:endParaRPr lang="en-US" altLang="ko-KR" sz="2000" dirty="0">
              <a:latin typeface="+mn-ea"/>
              <a:ea typeface="+mn-ea"/>
            </a:endParaRPr>
          </a:p>
          <a:p>
            <a:pPr lvl="1" algn="l">
              <a:spcBef>
                <a:spcPts val="600"/>
              </a:spcBef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정보보안 주요 점검 사항</a:t>
            </a:r>
            <a:endParaRPr lang="en-US" altLang="ko-KR" sz="1600" b="0" dirty="0">
              <a:latin typeface="+mn-ea"/>
              <a:ea typeface="+mn-ea"/>
            </a:endParaRPr>
          </a:p>
          <a:p>
            <a:pPr algn="l">
              <a:spcBef>
                <a:spcPts val="18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Ⅴ.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내가 실천하는 정보보호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3488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 bwMode="auto">
          <a:xfrm>
            <a:off x="367553" y="1052670"/>
            <a:ext cx="2209116" cy="432000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접근 권한의 관리</a:t>
            </a:r>
          </a:p>
        </p:txBody>
      </p:sp>
      <p:sp>
        <p:nvSpPr>
          <p:cNvPr id="8" name="양쪽 모서리가 둥근 사각형 7"/>
          <p:cNvSpPr/>
          <p:nvPr/>
        </p:nvSpPr>
        <p:spPr bwMode="auto">
          <a:xfrm>
            <a:off x="2576670" y="1052670"/>
            <a:ext cx="1944270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비밀번호 관리</a:t>
            </a:r>
          </a:p>
        </p:txBody>
      </p:sp>
      <p:sp>
        <p:nvSpPr>
          <p:cNvPr id="10" name="양쪽 모서리가 둥근 사각형 9"/>
          <p:cNvSpPr/>
          <p:nvPr/>
        </p:nvSpPr>
        <p:spPr bwMode="auto">
          <a:xfrm>
            <a:off x="4520940" y="1052670"/>
            <a:ext cx="2910801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보안프로그램 설치 및 운영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정보보안 주요 점검사항</a:t>
            </a:r>
          </a:p>
        </p:txBody>
      </p:sp>
      <p:sp>
        <p:nvSpPr>
          <p:cNvPr id="12" name="양쪽 모서리가 둥근 사각형 11"/>
          <p:cNvSpPr/>
          <p:nvPr/>
        </p:nvSpPr>
        <p:spPr bwMode="auto">
          <a:xfrm>
            <a:off x="7431741" y="1052670"/>
            <a:ext cx="2123671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물리적 접근 통제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350838" y="1412876"/>
            <a:ext cx="9204574" cy="504031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endParaRPr lang="ko-KR" altLang="en-US" sz="1400" b="0" spc="-4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507463" y="1556740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개인정보처리시스템에 대한 접근권한을 업무수행에 필요한 최소한의 범위로 업무담당자에 따라 차등 부여 여부</a:t>
            </a:r>
          </a:p>
        </p:txBody>
      </p:sp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507600" y="1988788"/>
            <a:ext cx="8891185" cy="1836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개인정보처리시스템의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Application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을 통하여 </a:t>
            </a:r>
            <a:r>
              <a:rPr lang="ko-KR" altLang="en-US" sz="1200" dirty="0" err="1">
                <a:solidFill>
                  <a:srgbClr val="080709"/>
                </a:solidFill>
                <a:latin typeface="+mn-ea"/>
                <a:ea typeface="+mn-ea"/>
              </a:rPr>
              <a:t>접근시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 업무담당자 별로 접근할 수 있는 권한이 차등 배분되어 있는지 확인 </a:t>
            </a:r>
          </a:p>
          <a:p>
            <a:pPr marL="180975" algn="l" eaLnBrk="1" hangingPunct="1">
              <a:spcBef>
                <a:spcPts val="600"/>
              </a:spcBef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  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- Application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주요 메뉴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정보범위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사용권한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입력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읽기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쓰기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삭제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등의 차등 부여</a:t>
            </a:r>
            <a:endParaRPr lang="en-US" altLang="ko-KR" sz="1200" dirty="0">
              <a:solidFill>
                <a:srgbClr val="080709"/>
              </a:solidFill>
              <a:latin typeface="+mn-ea"/>
              <a:ea typeface="+mn-ea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663124" y="3176980"/>
            <a:ext cx="8580000" cy="540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항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개인정보처리시스템 권한 요청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승인서 등</a:t>
            </a:r>
            <a:endParaRPr lang="en-US" altLang="ko-KR" sz="1200" b="1" dirty="0">
              <a:solidFill>
                <a:srgbClr val="080709"/>
              </a:solidFill>
              <a:latin typeface="+mn-ea"/>
              <a:ea typeface="+mn-ea"/>
            </a:endParaRPr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 bwMode="auto">
          <a:xfrm>
            <a:off x="508295" y="4005012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퇴직 등 인사이동이 발생하여 개인정보취급자 </a:t>
            </a:r>
            <a:r>
              <a:rPr lang="ko-KR" altLang="en-US" sz="1400" spc="0" dirty="0" err="1">
                <a:latin typeface="+mn-ea"/>
                <a:ea typeface="+mn-ea"/>
              </a:rPr>
              <a:t>변경시</a:t>
            </a:r>
            <a:r>
              <a:rPr lang="ko-KR" altLang="en-US" sz="1400" spc="0" dirty="0">
                <a:latin typeface="+mn-ea"/>
                <a:ea typeface="+mn-ea"/>
              </a:rPr>
              <a:t> 지체 없이 개인정보처리시스템의 접근권한 변경 또는 말소 여부</a:t>
            </a: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 bwMode="auto">
          <a:xfrm>
            <a:off x="508432" y="4437060"/>
            <a:ext cx="8891185" cy="190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퇴사시 주요 정보처리시스템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ID, </a:t>
            </a:r>
            <a:r>
              <a:rPr lang="ko-KR" altLang="en-US" sz="1200" dirty="0" err="1">
                <a:solidFill>
                  <a:srgbClr val="080709"/>
                </a:solidFill>
                <a:latin typeface="+mn-ea"/>
                <a:ea typeface="+mn-ea"/>
              </a:rPr>
              <a:t>출입토근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지문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카드 등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), PC(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노트북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등 즉시 회수하고 있는지 확인</a:t>
            </a:r>
          </a:p>
          <a:p>
            <a:pPr marL="361950" indent="-180975" algn="l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 err="1">
                <a:solidFill>
                  <a:srgbClr val="080709"/>
                </a:solidFill>
                <a:latin typeface="+mn-ea"/>
                <a:ea typeface="+mn-ea"/>
              </a:rPr>
              <a:t>전보시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 주요 인수인계 과정에서 주요 </a:t>
            </a:r>
            <a:r>
              <a:rPr lang="ko-KR" altLang="en-US" sz="1200" dirty="0" err="1">
                <a:solidFill>
                  <a:srgbClr val="080709"/>
                </a:solidFill>
                <a:latin typeface="+mn-ea"/>
                <a:ea typeface="+mn-ea"/>
              </a:rPr>
              <a:t>정보처리시스템내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ID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권한을 회수하고 있는지 확인 </a:t>
            </a:r>
          </a:p>
          <a:p>
            <a:pPr marL="361950" indent="-180975" algn="l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외부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협력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)/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임시 직원의 경우 내부직원과 구별 가능한 계정발급 및 중요정보의 접근권한 제한 여부 확인</a:t>
            </a:r>
            <a:endParaRPr lang="en-US" altLang="ko-KR" sz="1200" dirty="0">
              <a:solidFill>
                <a:srgbClr val="080709"/>
              </a:solidFill>
              <a:latin typeface="+mn-ea"/>
              <a:ea typeface="+mn-ea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663956" y="5697260"/>
            <a:ext cx="8580000" cy="540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항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접근권한 발급 및 회수 기록</a:t>
            </a:r>
            <a:endParaRPr lang="en-US" altLang="ko-KR" sz="1200" b="1" dirty="0">
              <a:solidFill>
                <a:srgbClr val="080709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78369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양쪽 모서리가 둥근 사각형 17"/>
          <p:cNvSpPr/>
          <p:nvPr/>
        </p:nvSpPr>
        <p:spPr bwMode="auto">
          <a:xfrm>
            <a:off x="350360" y="1052670"/>
            <a:ext cx="2226309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접근 권한의 관리</a:t>
            </a:r>
          </a:p>
        </p:txBody>
      </p:sp>
      <p:sp>
        <p:nvSpPr>
          <p:cNvPr id="15" name="양쪽 모서리가 둥근 사각형 14"/>
          <p:cNvSpPr/>
          <p:nvPr/>
        </p:nvSpPr>
        <p:spPr bwMode="auto">
          <a:xfrm>
            <a:off x="2576670" y="1052670"/>
            <a:ext cx="1944270" cy="432000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비밀번호 관리</a:t>
            </a:r>
          </a:p>
        </p:txBody>
      </p:sp>
      <p:sp>
        <p:nvSpPr>
          <p:cNvPr id="16" name="양쪽 모서리가 둥근 사각형 15"/>
          <p:cNvSpPr/>
          <p:nvPr/>
        </p:nvSpPr>
        <p:spPr bwMode="auto">
          <a:xfrm>
            <a:off x="4520940" y="1052670"/>
            <a:ext cx="2910801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보안프로그램 설치 및 운영</a:t>
            </a:r>
          </a:p>
        </p:txBody>
      </p:sp>
      <p:sp>
        <p:nvSpPr>
          <p:cNvPr id="17" name="양쪽 모서리가 둥근 사각형 16"/>
          <p:cNvSpPr/>
          <p:nvPr/>
        </p:nvSpPr>
        <p:spPr bwMode="auto">
          <a:xfrm>
            <a:off x="7431741" y="1052670"/>
            <a:ext cx="2123671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물리적 접근 통제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정보보안 주요 점검사항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350838" y="1412876"/>
            <a:ext cx="9204574" cy="504031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endParaRPr lang="ko-KR" altLang="en-US" sz="1400" b="0" spc="-4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Rectangle 5"/>
          <p:cNvSpPr txBox="1">
            <a:spLocks noChangeArrowheads="1"/>
          </p:cNvSpPr>
          <p:nvPr/>
        </p:nvSpPr>
        <p:spPr bwMode="auto">
          <a:xfrm>
            <a:off x="507340" y="1557202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비밀번호 작성규칙 수립</a:t>
            </a:r>
            <a:r>
              <a:rPr lang="en-US" altLang="ko-KR" sz="1400" spc="0" dirty="0">
                <a:latin typeface="+mn-ea"/>
                <a:ea typeface="+mn-ea"/>
              </a:rPr>
              <a:t>· </a:t>
            </a:r>
            <a:r>
              <a:rPr lang="ko-KR" altLang="en-US" sz="1400" spc="0" dirty="0">
                <a:latin typeface="+mn-ea"/>
                <a:ea typeface="+mn-ea"/>
              </a:rPr>
              <a:t>적용 여부</a:t>
            </a:r>
          </a:p>
        </p:txBody>
      </p:sp>
      <p:sp>
        <p:nvSpPr>
          <p:cNvPr id="21" name="Rectangle 5"/>
          <p:cNvSpPr txBox="1">
            <a:spLocks noChangeArrowheads="1"/>
          </p:cNvSpPr>
          <p:nvPr/>
        </p:nvSpPr>
        <p:spPr bwMode="auto">
          <a:xfrm>
            <a:off x="507477" y="1989250"/>
            <a:ext cx="8891185" cy="324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개인정보처리시스템 및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PC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계정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패스워드 생성규칙 확인</a:t>
            </a:r>
          </a:p>
          <a:p>
            <a:pPr marL="361950" indent="-180975" algn="l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개인정보처리시스템 및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PC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계정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패스워드 목록 확인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실사 포함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663000" y="4581538"/>
            <a:ext cx="8580000" cy="540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5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계정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패스워드 생성 규칙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지침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매뉴얼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663000" y="3014056"/>
            <a:ext cx="8580000" cy="14234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l" eaLnBrk="1" fontAlgn="ctr">
              <a:spcBef>
                <a:spcPts val="300"/>
              </a:spcBef>
            </a:pPr>
            <a:r>
              <a:rPr lang="en-US" altLang="ko-KR" sz="1300" b="1" dirty="0">
                <a:solidFill>
                  <a:srgbClr val="080709"/>
                </a:solidFill>
                <a:latin typeface="+mn-ea"/>
                <a:ea typeface="+mn-ea"/>
              </a:rPr>
              <a:t>※ </a:t>
            </a:r>
            <a:r>
              <a:rPr lang="ko-KR" altLang="en-US" sz="1300" b="1" dirty="0">
                <a:solidFill>
                  <a:srgbClr val="080709"/>
                </a:solidFill>
                <a:latin typeface="+mn-ea"/>
                <a:ea typeface="+mn-ea"/>
              </a:rPr>
              <a:t>비밀번호 생성 규칙</a:t>
            </a:r>
            <a:r>
              <a:rPr lang="en-US" altLang="ko-KR" sz="13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300" b="1" dirty="0">
                <a:solidFill>
                  <a:srgbClr val="080709"/>
                </a:solidFill>
                <a:latin typeface="+mn-ea"/>
                <a:ea typeface="+mn-ea"/>
              </a:rPr>
              <a:t>안정행정부 해설서 기준</a:t>
            </a:r>
            <a:r>
              <a:rPr lang="en-US" altLang="ko-KR" sz="1300" b="1" dirty="0">
                <a:solidFill>
                  <a:srgbClr val="080709"/>
                </a:solidFill>
                <a:latin typeface="+mn-ea"/>
                <a:ea typeface="+mn-ea"/>
              </a:rPr>
              <a:t>)</a:t>
            </a:r>
          </a:p>
          <a:p>
            <a:pPr algn="l" eaLnBrk="1" fontAlgn="ctr">
              <a:spcBef>
                <a:spcPts val="30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    -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패스워드문자 종류에 따라 최소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8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자리에서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10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자리로 구성</a:t>
            </a:r>
          </a:p>
          <a:p>
            <a:pPr algn="l" eaLnBrk="1" fontAlgn="ctr">
              <a:spcBef>
                <a:spcPts val="300"/>
              </a:spcBef>
            </a:pP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   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-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영문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숫자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특수문자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대문자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소문자 중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 구성 시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10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자리</a:t>
            </a:r>
          </a:p>
          <a:p>
            <a:pPr algn="l" eaLnBrk="1" fontAlgn="ctr">
              <a:spcBef>
                <a:spcPts val="300"/>
              </a:spcBef>
            </a:pP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   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-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영문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숫자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특수문자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대문자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소문자 중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3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 구성 시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8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자리</a:t>
            </a:r>
          </a:p>
          <a:p>
            <a:pPr algn="l" eaLnBrk="1" fontAlgn="ctr">
              <a:spcBef>
                <a:spcPts val="300"/>
              </a:spcBef>
            </a:pP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   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-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단어로 된 패스워드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키보드의 연속배열의 패스워드 사용금지</a:t>
            </a:r>
          </a:p>
          <a:p>
            <a:pPr algn="l" eaLnBrk="1" fontAlgn="ctr">
              <a:spcBef>
                <a:spcPts val="300"/>
              </a:spcBef>
            </a:pP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   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- 6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개월 주기로 패스워드 변경 및 변경 시 동일한 패스워드 사용금지</a:t>
            </a:r>
          </a:p>
        </p:txBody>
      </p:sp>
    </p:spTree>
    <p:extLst>
      <p:ext uri="{BB962C8B-B14F-4D97-AF65-F5344CB8AC3E}">
        <p14:creationId xmlns:p14="http://schemas.microsoft.com/office/powerpoint/2010/main" val="4261498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양쪽 모서리가 둥근 사각형 15"/>
          <p:cNvSpPr/>
          <p:nvPr/>
        </p:nvSpPr>
        <p:spPr bwMode="auto">
          <a:xfrm>
            <a:off x="350360" y="1052670"/>
            <a:ext cx="2226309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접근 권한의 관리</a:t>
            </a:r>
          </a:p>
        </p:txBody>
      </p:sp>
      <p:sp>
        <p:nvSpPr>
          <p:cNvPr id="17" name="양쪽 모서리가 둥근 사각형 16"/>
          <p:cNvSpPr/>
          <p:nvPr/>
        </p:nvSpPr>
        <p:spPr bwMode="auto">
          <a:xfrm>
            <a:off x="2576670" y="1052670"/>
            <a:ext cx="1944270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비밀번호 관리</a:t>
            </a:r>
          </a:p>
        </p:txBody>
      </p:sp>
      <p:sp>
        <p:nvSpPr>
          <p:cNvPr id="18" name="양쪽 모서리가 둥근 사각형 17"/>
          <p:cNvSpPr/>
          <p:nvPr/>
        </p:nvSpPr>
        <p:spPr bwMode="auto">
          <a:xfrm>
            <a:off x="4520940" y="1052670"/>
            <a:ext cx="2910801" cy="432000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보안프로그램 설치 및 운영</a:t>
            </a:r>
          </a:p>
        </p:txBody>
      </p:sp>
      <p:sp>
        <p:nvSpPr>
          <p:cNvPr id="19" name="양쪽 모서리가 둥근 사각형 18"/>
          <p:cNvSpPr/>
          <p:nvPr/>
        </p:nvSpPr>
        <p:spPr bwMode="auto">
          <a:xfrm>
            <a:off x="7431741" y="1052670"/>
            <a:ext cx="2123671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물리적 접근 통제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정보보안 주요 점검사항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350838" y="1412876"/>
            <a:ext cx="9204574" cy="504031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endParaRPr lang="ko-KR" altLang="en-US" sz="1400" b="0" spc="-4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Rectangle 5"/>
          <p:cNvSpPr txBox="1">
            <a:spLocks noChangeArrowheads="1"/>
          </p:cNvSpPr>
          <p:nvPr/>
        </p:nvSpPr>
        <p:spPr bwMode="auto">
          <a:xfrm>
            <a:off x="507340" y="1520802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보안 프로그램의 자동 업데이트 기능을 사용 또는 일 </a:t>
            </a:r>
            <a:r>
              <a:rPr lang="en-US" altLang="ko-KR" sz="1400" spc="0" dirty="0">
                <a:latin typeface="+mn-ea"/>
                <a:ea typeface="+mn-ea"/>
              </a:rPr>
              <a:t>1</a:t>
            </a:r>
            <a:r>
              <a:rPr lang="ko-KR" altLang="en-US" sz="1400" spc="0" dirty="0">
                <a:latin typeface="+mn-ea"/>
                <a:ea typeface="+mn-ea"/>
              </a:rPr>
              <a:t>회 이상 업데이트 실시 여부</a:t>
            </a:r>
          </a:p>
        </p:txBody>
      </p:sp>
      <p:sp>
        <p:nvSpPr>
          <p:cNvPr id="21" name="Rectangle 5"/>
          <p:cNvSpPr txBox="1">
            <a:spLocks noChangeArrowheads="1"/>
          </p:cNvSpPr>
          <p:nvPr/>
        </p:nvSpPr>
        <p:spPr bwMode="auto">
          <a:xfrm>
            <a:off x="507477" y="1952850"/>
            <a:ext cx="8891185" cy="176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개인정보처리시스템 및 개인정보처리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PC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의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OS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보안업데이트 설정과 백신의 보안 업데이트는 실시간 또는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1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일 자동업데이트 설정</a:t>
            </a:r>
          </a:p>
          <a:p>
            <a:pPr marL="361950" indent="-180975" algn="l" eaLnBrk="1" hangingPunct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자동검사 설정은 최소 주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1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회 이상 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PC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전체영역을 대상으로 설정하여야 함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663000" y="3033034"/>
            <a:ext cx="8580000" cy="576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8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호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보안프로그램 및 백신프로그램의 보안설정 적용 여부 실사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OS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보안업데이트 등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PC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보안실사</a:t>
            </a:r>
            <a:endParaRPr lang="en-US" altLang="ko-KR" sz="1200" b="1" dirty="0">
              <a:solidFill>
                <a:srgbClr val="080709"/>
              </a:solidFill>
              <a:latin typeface="+mn-ea"/>
              <a:ea typeface="+mn-ea"/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auto">
          <a:xfrm>
            <a:off x="508172" y="3861060"/>
            <a:ext cx="8891323" cy="504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악성 프로그램관련 경보 발령된 경우 또는 사용 중인 응용 프로그램이나 운영체제 소프트웨어의 제작업체에서 보안 업데이트 공지가 있는 경우</a:t>
            </a:r>
            <a:r>
              <a:rPr lang="en-US" altLang="ko-KR" sz="1400" spc="0" dirty="0">
                <a:latin typeface="+mn-ea"/>
                <a:ea typeface="+mn-ea"/>
              </a:rPr>
              <a:t>, </a:t>
            </a:r>
            <a:r>
              <a:rPr lang="ko-KR" altLang="en-US" sz="1400" spc="0" dirty="0">
                <a:latin typeface="+mn-ea"/>
                <a:ea typeface="+mn-ea"/>
              </a:rPr>
              <a:t>이에 따른 즉각적인 업데이트 실시 여부</a:t>
            </a:r>
          </a:p>
        </p:txBody>
      </p:sp>
      <p:sp>
        <p:nvSpPr>
          <p:cNvPr id="24" name="Rectangle 5"/>
          <p:cNvSpPr txBox="1">
            <a:spLocks noChangeArrowheads="1"/>
          </p:cNvSpPr>
          <p:nvPr/>
        </p:nvSpPr>
        <p:spPr bwMode="auto">
          <a:xfrm>
            <a:off x="508309" y="4437356"/>
            <a:ext cx="8891185" cy="154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서버 및 중요 정보처리시스템의 경우 원칙적으로 패치 </a:t>
            </a:r>
            <a:r>
              <a:rPr lang="ko-KR" altLang="en-US" sz="1200" dirty="0" err="1">
                <a:solidFill>
                  <a:srgbClr val="080709"/>
                </a:solidFill>
                <a:latin typeface="+mn-ea"/>
                <a:ea typeface="+mn-ea"/>
              </a:rPr>
              <a:t>시행전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 패치에 대한 테스트가 선행되어야 하며 테스트의 안전성 확인 후 적용</a:t>
            </a:r>
            <a:endParaRPr lang="en-US" altLang="ko-KR" sz="1200" dirty="0">
              <a:solidFill>
                <a:srgbClr val="080709"/>
              </a:solidFill>
              <a:latin typeface="+mn-ea"/>
              <a:ea typeface="+mn-ea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663832" y="5301284"/>
            <a:ext cx="8580000" cy="576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8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호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시스템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서버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및 업무용 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PC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업데이트 현황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실사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시스템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서버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업데이트 대장</a:t>
            </a:r>
          </a:p>
        </p:txBody>
      </p:sp>
    </p:spTree>
    <p:extLst>
      <p:ext uri="{BB962C8B-B14F-4D97-AF65-F5344CB8AC3E}">
        <p14:creationId xmlns:p14="http://schemas.microsoft.com/office/powerpoint/2010/main" val="1673103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19"/>
          <p:cNvSpPr/>
          <p:nvPr/>
        </p:nvSpPr>
        <p:spPr bwMode="auto">
          <a:xfrm>
            <a:off x="350360" y="1052670"/>
            <a:ext cx="2226309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접근 권한의 관리</a:t>
            </a:r>
          </a:p>
        </p:txBody>
      </p:sp>
      <p:sp>
        <p:nvSpPr>
          <p:cNvPr id="21" name="양쪽 모서리가 둥근 사각형 20"/>
          <p:cNvSpPr/>
          <p:nvPr/>
        </p:nvSpPr>
        <p:spPr bwMode="auto">
          <a:xfrm>
            <a:off x="2576670" y="1052670"/>
            <a:ext cx="1944270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비밀번호 관리</a:t>
            </a:r>
          </a:p>
        </p:txBody>
      </p:sp>
      <p:sp>
        <p:nvSpPr>
          <p:cNvPr id="22" name="양쪽 모서리가 둥근 사각형 21"/>
          <p:cNvSpPr/>
          <p:nvPr/>
        </p:nvSpPr>
        <p:spPr bwMode="auto">
          <a:xfrm>
            <a:off x="4520940" y="1052670"/>
            <a:ext cx="2910801" cy="432000"/>
          </a:xfrm>
          <a:prstGeom prst="round2Same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보안프로그램 설치 및 운영</a:t>
            </a:r>
          </a:p>
        </p:txBody>
      </p:sp>
      <p:sp>
        <p:nvSpPr>
          <p:cNvPr id="23" name="양쪽 모서리가 둥근 사각형 22"/>
          <p:cNvSpPr/>
          <p:nvPr/>
        </p:nvSpPr>
        <p:spPr bwMode="auto">
          <a:xfrm>
            <a:off x="7431741" y="1052670"/>
            <a:ext cx="2123671" cy="432000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ko-KR" altLang="en-US" sz="1400" b="0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물리적 접근 통제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정보보안 주요 점검사항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350838" y="1412876"/>
            <a:ext cx="9204574" cy="504031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endParaRPr lang="ko-KR" altLang="en-US" sz="1400" b="0" spc="-4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507340" y="1556884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주요 접근통제 구역</a:t>
            </a:r>
            <a:r>
              <a:rPr lang="en-US" altLang="ko-KR" sz="1200" spc="0" dirty="0">
                <a:latin typeface="+mn-ea"/>
                <a:ea typeface="+mn-ea"/>
              </a:rPr>
              <a:t>(</a:t>
            </a:r>
            <a:r>
              <a:rPr lang="ko-KR" altLang="en-US" sz="1200" spc="0" dirty="0">
                <a:latin typeface="+mn-ea"/>
                <a:ea typeface="+mn-ea"/>
              </a:rPr>
              <a:t>전산실</a:t>
            </a:r>
            <a:r>
              <a:rPr lang="en-US" altLang="ko-KR" sz="1200" spc="0" dirty="0">
                <a:latin typeface="+mn-ea"/>
                <a:ea typeface="+mn-ea"/>
              </a:rPr>
              <a:t>, </a:t>
            </a:r>
            <a:r>
              <a:rPr lang="ko-KR" altLang="en-US" sz="1200" spc="0" dirty="0">
                <a:latin typeface="+mn-ea"/>
                <a:ea typeface="+mn-ea"/>
              </a:rPr>
              <a:t>문서보관실</a:t>
            </a:r>
            <a:r>
              <a:rPr lang="en-US" altLang="ko-KR" sz="1200" spc="0" dirty="0">
                <a:latin typeface="+mn-ea"/>
                <a:ea typeface="+mn-ea"/>
              </a:rPr>
              <a:t>, </a:t>
            </a:r>
            <a:r>
              <a:rPr lang="ko-KR" altLang="en-US" sz="1200" spc="0" dirty="0">
                <a:latin typeface="+mn-ea"/>
                <a:ea typeface="+mn-ea"/>
              </a:rPr>
              <a:t>공조시설</a:t>
            </a:r>
            <a:r>
              <a:rPr lang="en-US" altLang="ko-KR" sz="1200" spc="0" dirty="0">
                <a:latin typeface="+mn-ea"/>
                <a:ea typeface="+mn-ea"/>
              </a:rPr>
              <a:t>, </a:t>
            </a:r>
            <a:r>
              <a:rPr lang="ko-KR" altLang="en-US" sz="1200" spc="0" dirty="0">
                <a:latin typeface="+mn-ea"/>
                <a:ea typeface="+mn-ea"/>
              </a:rPr>
              <a:t>소방시설 등</a:t>
            </a:r>
            <a:r>
              <a:rPr lang="en-US" altLang="ko-KR" sz="1200" spc="0" dirty="0">
                <a:latin typeface="+mn-ea"/>
                <a:ea typeface="+mn-ea"/>
              </a:rPr>
              <a:t>)</a:t>
            </a:r>
            <a:r>
              <a:rPr lang="ko-KR" altLang="en-US" sz="1400" spc="0" dirty="0">
                <a:latin typeface="+mn-ea"/>
                <a:ea typeface="+mn-ea"/>
              </a:rPr>
              <a:t>내 비인가 접근을 통제할 수 있는 접근통제 적용 여부</a:t>
            </a:r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 bwMode="auto">
          <a:xfrm>
            <a:off x="507477" y="1989204"/>
            <a:ext cx="8891185" cy="122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2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+mn-ea"/>
                <a:ea typeface="+mn-ea"/>
              </a:rPr>
              <a:t>중요 통제구역 출입은 </a:t>
            </a:r>
            <a:r>
              <a:rPr lang="en-US" altLang="ko-KR" sz="1200" dirty="0">
                <a:latin typeface="+mn-ea"/>
                <a:ea typeface="+mn-ea"/>
              </a:rPr>
              <a:t>IC</a:t>
            </a:r>
            <a:r>
              <a:rPr lang="ko-KR" altLang="en-US" sz="1200" dirty="0">
                <a:latin typeface="+mn-ea"/>
                <a:ea typeface="+mn-ea"/>
              </a:rPr>
              <a:t>카드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바이오인증</a:t>
            </a:r>
            <a:r>
              <a:rPr lang="ko-KR" altLang="en-US" sz="1200" dirty="0">
                <a:latin typeface="+mn-ea"/>
                <a:ea typeface="+mn-ea"/>
              </a:rPr>
              <a:t> 등 출입통제 장치를 통하여 출입이 제한되어야 하며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출입통제 장치 부재 시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출입기록 관리대장 작성 및 담당자가 출입자의 출입목적 달성 시까지 동반하여야 함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663000" y="2708900"/>
            <a:ext cx="8580000" cy="396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latin typeface="+mn-ea"/>
                <a:ea typeface="+mn-ea"/>
              </a:rPr>
              <a:t>(</a:t>
            </a:r>
            <a:r>
              <a:rPr lang="ko-KR" altLang="en-US" sz="1200" b="1" dirty="0"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latin typeface="+mn-ea"/>
                <a:ea typeface="+mn-ea"/>
              </a:rPr>
              <a:t>) </a:t>
            </a:r>
            <a:r>
              <a:rPr lang="ko-KR" altLang="en-US" sz="1200" b="1" dirty="0"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latin typeface="+mn-ea"/>
                <a:ea typeface="+mn-ea"/>
              </a:rPr>
              <a:t>29</a:t>
            </a:r>
            <a:r>
              <a:rPr lang="ko-KR" altLang="en-US" sz="1200" b="1" dirty="0">
                <a:latin typeface="+mn-ea"/>
                <a:ea typeface="+mn-ea"/>
              </a:rPr>
              <a:t>조</a:t>
            </a:r>
            <a:r>
              <a:rPr lang="en-US" altLang="ko-KR" sz="1200" b="1" dirty="0">
                <a:latin typeface="+mn-ea"/>
                <a:ea typeface="+mn-ea"/>
              </a:rPr>
              <a:t>, </a:t>
            </a:r>
            <a:r>
              <a:rPr lang="ko-KR" altLang="en-US" sz="1200" b="1" dirty="0"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latin typeface="+mn-ea"/>
                <a:ea typeface="+mn-ea"/>
              </a:rPr>
              <a:t>8</a:t>
            </a:r>
            <a:r>
              <a:rPr lang="ko-KR" altLang="en-US" sz="1200" b="1" dirty="0">
                <a:latin typeface="+mn-ea"/>
                <a:ea typeface="+mn-ea"/>
              </a:rPr>
              <a:t>조 제</a:t>
            </a:r>
            <a:r>
              <a:rPr lang="en-US" altLang="ko-KR" sz="1200" b="1" dirty="0">
                <a:latin typeface="+mn-ea"/>
                <a:ea typeface="+mn-ea"/>
              </a:rPr>
              <a:t>2</a:t>
            </a:r>
            <a:r>
              <a:rPr lang="ko-KR" altLang="en-US" sz="1200" b="1" dirty="0">
                <a:latin typeface="+mn-ea"/>
                <a:ea typeface="+mn-ea"/>
              </a:rPr>
              <a:t>호   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latin typeface="+mn-ea"/>
                <a:ea typeface="+mn-ea"/>
              </a:rPr>
              <a:t>(</a:t>
            </a:r>
            <a:r>
              <a:rPr lang="ko-KR" altLang="en-US" sz="1200" b="1" dirty="0">
                <a:latin typeface="+mn-ea"/>
                <a:ea typeface="+mn-ea"/>
              </a:rPr>
              <a:t>증빙</a:t>
            </a:r>
            <a:r>
              <a:rPr lang="en-US" altLang="ko-KR" sz="1200" b="1" dirty="0">
                <a:latin typeface="+mn-ea"/>
                <a:ea typeface="+mn-ea"/>
              </a:rPr>
              <a:t>) </a:t>
            </a:r>
            <a:r>
              <a:rPr lang="ko-KR" altLang="en-US" sz="1200" b="1" dirty="0">
                <a:latin typeface="+mn-ea"/>
                <a:ea typeface="+mn-ea"/>
              </a:rPr>
              <a:t>시스템</a:t>
            </a:r>
            <a:r>
              <a:rPr lang="en-US" altLang="ko-KR" sz="1200" b="1" dirty="0">
                <a:latin typeface="+mn-ea"/>
                <a:ea typeface="+mn-ea"/>
              </a:rPr>
              <a:t>(</a:t>
            </a:r>
            <a:r>
              <a:rPr lang="ko-KR" altLang="en-US" sz="1200" b="1" dirty="0">
                <a:latin typeface="+mn-ea"/>
                <a:ea typeface="+mn-ea"/>
              </a:rPr>
              <a:t>서버</a:t>
            </a:r>
            <a:r>
              <a:rPr lang="en-US" altLang="ko-KR" sz="1200" b="1" dirty="0">
                <a:latin typeface="+mn-ea"/>
                <a:ea typeface="+mn-ea"/>
              </a:rPr>
              <a:t>) </a:t>
            </a:r>
            <a:r>
              <a:rPr lang="ko-KR" altLang="en-US" sz="1200" b="1" dirty="0">
                <a:latin typeface="+mn-ea"/>
                <a:ea typeface="+mn-ea"/>
              </a:rPr>
              <a:t>및 업무용 </a:t>
            </a:r>
            <a:r>
              <a:rPr lang="en-US" altLang="ko-KR" sz="1200" b="1" dirty="0">
                <a:latin typeface="+mn-ea"/>
                <a:ea typeface="+mn-ea"/>
              </a:rPr>
              <a:t>PC </a:t>
            </a:r>
            <a:r>
              <a:rPr lang="ko-KR" altLang="en-US" sz="1200" b="1" dirty="0">
                <a:latin typeface="+mn-ea"/>
                <a:ea typeface="+mn-ea"/>
              </a:rPr>
              <a:t>업데이트 현황</a:t>
            </a:r>
            <a:r>
              <a:rPr lang="en-US" altLang="ko-KR" sz="1200" b="1" dirty="0">
                <a:latin typeface="+mn-ea"/>
                <a:ea typeface="+mn-ea"/>
              </a:rPr>
              <a:t>(</a:t>
            </a:r>
            <a:r>
              <a:rPr lang="ko-KR" altLang="en-US" sz="1200" b="1" dirty="0">
                <a:latin typeface="+mn-ea"/>
                <a:ea typeface="+mn-ea"/>
              </a:rPr>
              <a:t>실사</a:t>
            </a:r>
            <a:r>
              <a:rPr lang="en-US" altLang="ko-KR" sz="1200" b="1" dirty="0">
                <a:latin typeface="+mn-ea"/>
                <a:ea typeface="+mn-ea"/>
              </a:rPr>
              <a:t>), </a:t>
            </a:r>
            <a:r>
              <a:rPr lang="ko-KR" altLang="en-US" sz="1200" b="1" dirty="0">
                <a:latin typeface="+mn-ea"/>
                <a:ea typeface="+mn-ea"/>
              </a:rPr>
              <a:t>시스템</a:t>
            </a:r>
            <a:r>
              <a:rPr lang="en-US" altLang="ko-KR" sz="1200" b="1" dirty="0">
                <a:latin typeface="+mn-ea"/>
                <a:ea typeface="+mn-ea"/>
              </a:rPr>
              <a:t>(</a:t>
            </a:r>
            <a:r>
              <a:rPr lang="ko-KR" altLang="en-US" sz="1200" b="1" dirty="0">
                <a:latin typeface="+mn-ea"/>
                <a:ea typeface="+mn-ea"/>
              </a:rPr>
              <a:t>서버</a:t>
            </a:r>
            <a:r>
              <a:rPr lang="en-US" altLang="ko-KR" sz="1200" b="1" dirty="0">
                <a:latin typeface="+mn-ea"/>
                <a:ea typeface="+mn-ea"/>
              </a:rPr>
              <a:t>) </a:t>
            </a:r>
            <a:r>
              <a:rPr lang="ko-KR" altLang="en-US" sz="1200" b="1" dirty="0">
                <a:latin typeface="+mn-ea"/>
                <a:ea typeface="+mn-ea"/>
              </a:rPr>
              <a:t>업데이트 대장</a:t>
            </a:r>
            <a:endParaRPr lang="en-US" altLang="ko-KR" sz="1200" b="1" dirty="0">
              <a:latin typeface="+mn-ea"/>
              <a:ea typeface="+mn-ea"/>
            </a:endParaRPr>
          </a:p>
        </p:txBody>
      </p:sp>
      <p:sp>
        <p:nvSpPr>
          <p:cNvPr id="19" name="Rectangle 5"/>
          <p:cNvSpPr txBox="1">
            <a:spLocks noChangeArrowheads="1"/>
          </p:cNvSpPr>
          <p:nvPr/>
        </p:nvSpPr>
        <p:spPr bwMode="auto">
          <a:xfrm>
            <a:off x="508172" y="3320966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개인정보가 포함된 문서 및 저장매체를 물리적으로 통제된 별도의 장소에</a:t>
            </a:r>
            <a:r>
              <a:rPr lang="en-US" altLang="ko-KR" sz="1400" spc="0" dirty="0">
                <a:latin typeface="+mn-ea"/>
                <a:ea typeface="+mn-ea"/>
              </a:rPr>
              <a:t>, </a:t>
            </a:r>
            <a:r>
              <a:rPr lang="ko-KR" altLang="en-US" sz="1400" spc="0" dirty="0" err="1">
                <a:latin typeface="+mn-ea"/>
                <a:ea typeface="+mn-ea"/>
              </a:rPr>
              <a:t>시건장치가</a:t>
            </a:r>
            <a:r>
              <a:rPr lang="ko-KR" altLang="en-US" sz="1400" spc="0" dirty="0">
                <a:latin typeface="+mn-ea"/>
                <a:ea typeface="+mn-ea"/>
              </a:rPr>
              <a:t> 적용된 설비 내 보관 여부</a:t>
            </a:r>
          </a:p>
        </p:txBody>
      </p:sp>
      <p:sp>
        <p:nvSpPr>
          <p:cNvPr id="26" name="Rectangle 5"/>
          <p:cNvSpPr txBox="1">
            <a:spLocks noChangeArrowheads="1"/>
          </p:cNvSpPr>
          <p:nvPr/>
        </p:nvSpPr>
        <p:spPr bwMode="auto">
          <a:xfrm>
            <a:off x="508309" y="3753102"/>
            <a:ext cx="8891185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2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개인정보가 문서로 보관될 경우 지정된 보안구역 내 장소에 보관하여야 하며 보관되는 시설물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dirty="0" err="1">
                <a:solidFill>
                  <a:srgbClr val="080709"/>
                </a:solidFill>
                <a:latin typeface="+mn-ea"/>
                <a:ea typeface="+mn-ea"/>
              </a:rPr>
              <a:t>케비넷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금고</a:t>
            </a:r>
            <a:r>
              <a:rPr lang="en-US" altLang="ko-KR" sz="1200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등은 잠금이 가능하여야 함</a:t>
            </a: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663832" y="4328968"/>
            <a:ext cx="8580000" cy="396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안전성 확보조치 기준고시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9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항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보호장비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보관장비 목록 및 관리현황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열쇠관리대장 등</a:t>
            </a:r>
          </a:p>
        </p:txBody>
      </p:sp>
      <p:sp>
        <p:nvSpPr>
          <p:cNvPr id="28" name="Rectangle 5"/>
          <p:cNvSpPr txBox="1">
            <a:spLocks noChangeArrowheads="1"/>
          </p:cNvSpPr>
          <p:nvPr/>
        </p:nvSpPr>
        <p:spPr bwMode="auto">
          <a:xfrm>
            <a:off x="508172" y="4869200"/>
            <a:ext cx="8891323" cy="360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216000" anchor="ctr">
            <a:noAutofit/>
          </a:bodyPr>
          <a:lstStyle>
            <a:defPPr>
              <a:defRPr lang="en-US"/>
            </a:defPPr>
            <a:lvl1pPr eaLnBrk="1" hangingPunct="1">
              <a:defRPr kumimoji="1" sz="16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algn="l"/>
            <a:r>
              <a:rPr lang="ko-KR" altLang="en-US" sz="1400" spc="0" dirty="0">
                <a:latin typeface="+mn-ea"/>
                <a:ea typeface="+mn-ea"/>
              </a:rPr>
              <a:t>개인정보가 포함된 보조저장 매체의 반출</a:t>
            </a:r>
            <a:r>
              <a:rPr lang="en-US" altLang="ko-KR" sz="1400" spc="0" dirty="0">
                <a:latin typeface="+mn-ea"/>
                <a:ea typeface="+mn-ea"/>
              </a:rPr>
              <a:t>· </a:t>
            </a:r>
            <a:r>
              <a:rPr lang="ko-KR" altLang="en-US" sz="1400" spc="0" dirty="0">
                <a:latin typeface="+mn-ea"/>
                <a:ea typeface="+mn-ea"/>
              </a:rPr>
              <a:t>입 통제를 위한 보안대책 마련 여부</a:t>
            </a:r>
          </a:p>
        </p:txBody>
      </p:sp>
      <p:sp>
        <p:nvSpPr>
          <p:cNvPr id="29" name="Rectangle 5"/>
          <p:cNvSpPr txBox="1">
            <a:spLocks noChangeArrowheads="1"/>
          </p:cNvSpPr>
          <p:nvPr/>
        </p:nvSpPr>
        <p:spPr bwMode="auto">
          <a:xfrm>
            <a:off x="508309" y="5301368"/>
            <a:ext cx="8891185" cy="100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no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9pPr>
          </a:lstStyle>
          <a:p>
            <a:pPr marL="285750" indent="-285750" algn="l" eaLnBrk="1" hangingPunct="1">
              <a:spcBef>
                <a:spcPts val="200"/>
              </a:spcBef>
              <a:buFont typeface="Wingdings" panose="05000000000000000000" pitchFamily="2" charset="2"/>
              <a:buChar char="v"/>
            </a:pPr>
            <a:r>
              <a:rPr lang="ko-KR" altLang="en-US" sz="1300" dirty="0">
                <a:solidFill>
                  <a:srgbClr val="4D4D4D"/>
                </a:solidFill>
                <a:latin typeface="+mn-ea"/>
                <a:ea typeface="+mn-ea"/>
              </a:rPr>
              <a:t>점검방법</a:t>
            </a:r>
            <a:endParaRPr lang="en-US" altLang="ko-KR" sz="1300" dirty="0">
              <a:solidFill>
                <a:srgbClr val="4D4D4D"/>
              </a:solidFill>
              <a:latin typeface="+mn-ea"/>
              <a:ea typeface="+mn-ea"/>
            </a:endParaRPr>
          </a:p>
          <a:p>
            <a:pPr marL="361950" indent="-180975" algn="l" eaLnBrk="1" hangingPunct="1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080709"/>
                </a:solidFill>
                <a:latin typeface="+mn-ea"/>
                <a:ea typeface="+mn-ea"/>
              </a:rPr>
              <a:t>업무 목적이 달성되었을 경우 지체 없이 개인정보파일을 파기하여야 하며 복구 또는 재생되지 아니하도록 조치하여야 함</a:t>
            </a:r>
            <a:endParaRPr lang="en-US" altLang="ko-KR" sz="1200" dirty="0">
              <a:solidFill>
                <a:srgbClr val="080709"/>
              </a:solidFill>
              <a:latin typeface="+mn-ea"/>
              <a:ea typeface="+mn-ea"/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663832" y="5841258"/>
            <a:ext cx="8580000" cy="396000"/>
          </a:xfrm>
          <a:prstGeom prst="rect">
            <a:avLst/>
          </a:prstGeom>
          <a:solidFill>
            <a:schemeClr val="bg1"/>
          </a:solidFill>
          <a:ln w="38100" cap="rnd">
            <a:noFill/>
            <a:prstDash val="solid"/>
            <a:miter lim="800000"/>
            <a:headEnd/>
            <a:tailEnd/>
          </a:ln>
          <a:effectLst/>
        </p:spPr>
        <p:txBody>
          <a:bodyPr anchor="ctr"/>
          <a:lstStyle/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관련 법률 및 규정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개인정보보호법 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21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26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조</a:t>
            </a:r>
          </a:p>
          <a:p>
            <a:pPr algn="l" fontAlgn="ctr" hangingPunct="0">
              <a:spcBef>
                <a:spcPts val="0"/>
              </a:spcBef>
            </a:pP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증빙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파기확인서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공문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파기관리대장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물품관리대장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(PC </a:t>
            </a:r>
            <a:r>
              <a:rPr lang="ko-KR" altLang="en-US" sz="1200" b="1" dirty="0">
                <a:solidFill>
                  <a:srgbClr val="080709"/>
                </a:solidFill>
                <a:latin typeface="+mn-ea"/>
                <a:ea typeface="+mn-ea"/>
              </a:rPr>
              <a:t>등의 불용처분 및 매각관련</a:t>
            </a:r>
            <a:r>
              <a:rPr lang="en-US" altLang="ko-KR" sz="1200" b="1" dirty="0">
                <a:solidFill>
                  <a:srgbClr val="080709"/>
                </a:solidFill>
                <a:latin typeface="+mn-ea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0068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2"/>
          <p:cNvSpPr>
            <a:spLocks noChangeArrowheads="1"/>
          </p:cNvSpPr>
          <p:nvPr/>
        </p:nvSpPr>
        <p:spPr bwMode="gray">
          <a:xfrm>
            <a:off x="2970727" y="1772770"/>
            <a:ext cx="3619902" cy="2569934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Ⅰ.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개요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 eaLnBrk="0" hangingPunct="0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Ⅱ.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개인정보보호의 개념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Ⅲ.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개인정보보호법의 이해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Ⅳ. </a:t>
            </a:r>
            <a:r>
              <a:rPr lang="ko-KR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정보보안 준수 및 점검 사항</a:t>
            </a:r>
            <a:endParaRPr lang="en-US" altLang="ko-KR" sz="20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spcBef>
                <a:spcPts val="1200"/>
              </a:spcBef>
            </a:pPr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Ⅴ. </a:t>
            </a:r>
            <a:r>
              <a:rPr lang="ko-KR" altLang="en-US" sz="2000" dirty="0">
                <a:latin typeface="+mn-ea"/>
                <a:ea typeface="+mn-ea"/>
              </a:rPr>
              <a:t>내가 실천하는 정보보호</a:t>
            </a:r>
            <a:endParaRPr lang="en-US" altLang="ko-KR" sz="2000" dirty="0">
              <a:latin typeface="+mn-ea"/>
              <a:ea typeface="+mn-ea"/>
            </a:endParaRPr>
          </a:p>
          <a:p>
            <a:pPr marL="457200" lvl="2" algn="l">
              <a:spcBef>
                <a:spcPts val="600"/>
              </a:spcBef>
            </a:pPr>
            <a:r>
              <a:rPr lang="en-US" altLang="ko-KR" sz="1600" b="0" dirty="0">
                <a:latin typeface="+mn-ea"/>
                <a:ea typeface="+mn-ea"/>
              </a:rPr>
              <a:t>- </a:t>
            </a:r>
            <a:r>
              <a:rPr lang="ko-KR" altLang="en-US" sz="1600" b="0" dirty="0">
                <a:latin typeface="+mn-ea"/>
                <a:ea typeface="+mn-ea"/>
              </a:rPr>
              <a:t>정보보호 기본 준수사항</a:t>
            </a:r>
            <a:endParaRPr lang="en-US" altLang="ko-KR" sz="2000" b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3355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개인정보는 동의 받아 수집</a:t>
            </a:r>
            <a:endParaRPr lang="en-US" altLang="ko-KR" sz="1400" u="sng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3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위탁시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달성시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1412876"/>
            <a:ext cx="4368130" cy="2106155"/>
          </a:xfrm>
          <a:prstGeom prst="wedgeRoundRectCallout">
            <a:avLst>
              <a:gd name="adj1" fmla="val -64509"/>
              <a:gd name="adj2" fmla="val -22276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1.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개인정보는 동의 받아 수집</a:t>
            </a:r>
          </a:p>
          <a:p>
            <a:pPr marL="0" lvl="1" algn="l"/>
            <a:r>
              <a:rPr lang="ko-KR" altLang="en-US" sz="1600" dirty="0">
                <a:latin typeface="+mn-ea"/>
                <a:ea typeface="+mn-ea"/>
              </a:rPr>
              <a:t>회원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 err="1">
                <a:latin typeface="+mn-ea"/>
                <a:ea typeface="+mn-ea"/>
              </a:rPr>
              <a:t>멥버십</a:t>
            </a:r>
            <a:r>
              <a:rPr lang="ko-KR" altLang="en-US" sz="1600" dirty="0">
                <a:latin typeface="+mn-ea"/>
                <a:ea typeface="+mn-ea"/>
              </a:rPr>
              <a:t> 가입 등 고객의 개인정보를 수집할 때에는 동의를 받고</a:t>
            </a:r>
            <a:r>
              <a:rPr lang="en-US" altLang="ko-KR" sz="1600" dirty="0">
                <a:latin typeface="+mn-ea"/>
                <a:ea typeface="+mn-ea"/>
              </a:rPr>
              <a:t>,</a:t>
            </a:r>
          </a:p>
          <a:p>
            <a:pPr marL="0" lvl="1" algn="l"/>
            <a:r>
              <a:rPr lang="ko-KR" altLang="en-US" sz="1600" dirty="0">
                <a:latin typeface="+mn-ea"/>
                <a:ea typeface="+mn-ea"/>
              </a:rPr>
              <a:t>수집</a:t>
            </a:r>
            <a:r>
              <a:rPr lang="en-US" altLang="ko-KR" sz="1600" dirty="0">
                <a:latin typeface="+mn-ea"/>
                <a:ea typeface="+mn-ea"/>
              </a:rPr>
              <a:t>·</a:t>
            </a:r>
            <a:r>
              <a:rPr lang="ko-KR" altLang="en-US" sz="1600" dirty="0">
                <a:latin typeface="+mn-ea"/>
                <a:ea typeface="+mn-ea"/>
              </a:rPr>
              <a:t>이용 목적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수집항목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보유기간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거부 시 발생할 수 있는 불이익을 알리고 동의를 받습니다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55645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u="sng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3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위탁시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달성시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1772771"/>
            <a:ext cx="4368130" cy="2232155"/>
          </a:xfrm>
          <a:prstGeom prst="wedgeRoundRectCallout">
            <a:avLst>
              <a:gd name="adj1" fmla="val -64509"/>
              <a:gd name="adj2" fmla="val -21101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2.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서비스나 업무처리에 꼭 필요한 최소한의 정보만 수집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개인정보는 서비스나 업무처리에 꼭 필요한 필수 정보만 수집하며</a:t>
            </a:r>
            <a:r>
              <a:rPr lang="en-US" altLang="ko-KR" sz="1600" dirty="0">
                <a:latin typeface="+mn-ea"/>
                <a:ea typeface="+mn-ea"/>
              </a:rPr>
              <a:t>,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주민등록번호나 </a:t>
            </a:r>
            <a:r>
              <a:rPr lang="ko-KR" altLang="en-US" sz="1600" dirty="0" err="1">
                <a:latin typeface="+mn-ea"/>
                <a:ea typeface="+mn-ea"/>
              </a:rPr>
              <a:t>민감정보는</a:t>
            </a:r>
            <a:r>
              <a:rPr lang="ko-KR" altLang="en-US" sz="1600" dirty="0">
                <a:latin typeface="+mn-ea"/>
                <a:ea typeface="+mn-ea"/>
              </a:rPr>
              <a:t> 원칙적으로 수집하지 않습니다</a:t>
            </a:r>
            <a:r>
              <a:rPr lang="en-US" altLang="ko-KR" sz="1600" dirty="0">
                <a:latin typeface="+mn-ea"/>
                <a:ea typeface="+mn-ea"/>
              </a:rPr>
              <a:t>.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768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u="sng" dirty="0">
                <a:latin typeface="+mn-ea"/>
                <a:ea typeface="+mn-ea"/>
              </a:rPr>
              <a:t>3</a:t>
            </a:r>
            <a:r>
              <a:rPr lang="ko-KR" altLang="en-US" sz="1400" u="sng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위탁시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달성시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2240990"/>
            <a:ext cx="4368130" cy="2484190"/>
          </a:xfrm>
          <a:prstGeom prst="wedgeRoundRectCallout">
            <a:avLst>
              <a:gd name="adj1" fmla="val -64745"/>
              <a:gd name="adj2" fmla="val -21155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3.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개인정보를 수집한 목적과 다르게 이용하거나 제</a:t>
            </a:r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3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자에게 제공 금지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개인정보를 당초 수집 목적과 다르게 이용하거나 제</a:t>
            </a:r>
            <a:r>
              <a:rPr lang="en-US" altLang="ko-KR" sz="1600" dirty="0">
                <a:latin typeface="+mn-ea"/>
                <a:ea typeface="+mn-ea"/>
              </a:rPr>
              <a:t>3</a:t>
            </a:r>
            <a:r>
              <a:rPr lang="ko-KR" altLang="en-US" sz="1600" dirty="0">
                <a:latin typeface="+mn-ea"/>
                <a:ea typeface="+mn-ea"/>
              </a:rPr>
              <a:t>자에게 제공할 경우에는 반드시 고객의 동의를 받아야 합니다</a:t>
            </a:r>
            <a:r>
              <a:rPr lang="en-US" altLang="ko-KR" sz="1600" dirty="0">
                <a:latin typeface="+mn-ea"/>
                <a:ea typeface="+mn-ea"/>
              </a:rPr>
              <a:t>. 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031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개인정보처리 업무 </a:t>
            </a:r>
            <a:r>
              <a:rPr lang="ko-KR" altLang="en-US" sz="1400" u="sng" dirty="0" err="1">
                <a:latin typeface="+mn-ea"/>
                <a:ea typeface="+mn-ea"/>
              </a:rPr>
              <a:t>위탁시</a:t>
            </a:r>
            <a:r>
              <a:rPr lang="ko-KR" altLang="en-US" sz="1400" u="sng" dirty="0"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달성시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2924931"/>
            <a:ext cx="4368130" cy="1944215"/>
          </a:xfrm>
          <a:prstGeom prst="wedgeRoundRectCallout">
            <a:avLst>
              <a:gd name="adj1" fmla="val -64745"/>
              <a:gd name="adj2" fmla="val -21985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4.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개인정보처리 업무 위탁 시 위탁사실 공개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대리점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 err="1">
                <a:latin typeface="+mn-ea"/>
                <a:ea typeface="+mn-ea"/>
              </a:rPr>
              <a:t>위탁점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 err="1">
                <a:latin typeface="+mn-ea"/>
                <a:ea typeface="+mn-ea"/>
              </a:rPr>
              <a:t>콜센터</a:t>
            </a:r>
            <a:r>
              <a:rPr lang="ko-KR" altLang="en-US" sz="1600" dirty="0">
                <a:latin typeface="+mn-ea"/>
                <a:ea typeface="+mn-ea"/>
              </a:rPr>
              <a:t> 등 외부에 개인정보의 처리를 위탁하는 경우 홈페이지 또는 사업장에 위탁내용과 수탁자를 공개해야 합니다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 bwMode="auto">
          <a:xfrm>
            <a:off x="803834" y="31951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1048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latin typeface="+mn-ea"/>
                <a:ea typeface="+mn-ea"/>
              </a:rPr>
              <a:t>위탁시</a:t>
            </a:r>
            <a:r>
              <a:rPr lang="ko-KR" altLang="en-US" sz="1400" dirty="0"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달성시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3068951"/>
            <a:ext cx="4368130" cy="2736325"/>
          </a:xfrm>
          <a:prstGeom prst="wedgeRoundRectCallout">
            <a:avLst>
              <a:gd name="adj1" fmla="val -64745"/>
              <a:gd name="adj2" fmla="val -21985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5.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안전한 개인정보 관리 보관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개인정보 내부관리계획을 수립하고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개인정보 접근통제</a:t>
            </a:r>
            <a:r>
              <a:rPr lang="en-US" altLang="ko-KR" sz="1600" dirty="0">
                <a:latin typeface="+mn-ea"/>
                <a:ea typeface="+mn-ea"/>
              </a:rPr>
              <a:t>,</a:t>
            </a:r>
            <a:r>
              <a:rPr lang="ko-KR" altLang="en-US" sz="1600" dirty="0">
                <a:latin typeface="+mn-ea"/>
                <a:ea typeface="+mn-ea"/>
              </a:rPr>
              <a:t> 보안 프로그램 등을 설치해야 합니다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  <a:endParaRPr lang="ko-KR" altLang="en-US" sz="1600" dirty="0">
              <a:latin typeface="+mn-ea"/>
              <a:ea typeface="+mn-ea"/>
            </a:endParaRP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또한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개인정보 보관 장소의 출입 통제 또는 </a:t>
            </a:r>
            <a:r>
              <a:rPr lang="ko-KR" altLang="en-US" sz="1600" dirty="0" err="1">
                <a:latin typeface="+mn-ea"/>
                <a:ea typeface="+mn-ea"/>
              </a:rPr>
              <a:t>잠금장치</a:t>
            </a:r>
            <a:r>
              <a:rPr lang="ko-KR" altLang="en-US" sz="1600" dirty="0">
                <a:latin typeface="+mn-ea"/>
                <a:ea typeface="+mn-ea"/>
              </a:rPr>
              <a:t> 등을 마련해야 합니다</a:t>
            </a:r>
            <a:r>
              <a:rPr lang="en-US" altLang="ko-KR" sz="1600" dirty="0">
                <a:latin typeface="+mn-ea"/>
                <a:ea typeface="+mn-ea"/>
              </a:rPr>
              <a:t>. </a:t>
            </a:r>
          </a:p>
          <a:p>
            <a:pPr algn="l"/>
            <a:r>
              <a:rPr lang="en-US" altLang="ko-KR" sz="1600" dirty="0">
                <a:latin typeface="+mn-ea"/>
                <a:ea typeface="+mn-ea"/>
              </a:rPr>
              <a:t>※ </a:t>
            </a:r>
            <a:r>
              <a:rPr lang="ko-KR" altLang="en-US" sz="1600" dirty="0">
                <a:latin typeface="+mn-ea"/>
                <a:ea typeface="+mn-ea"/>
              </a:rPr>
              <a:t>단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상시 근로 </a:t>
            </a:r>
            <a:r>
              <a:rPr lang="en-US" altLang="ko-KR" sz="1600" dirty="0">
                <a:latin typeface="+mn-ea"/>
                <a:ea typeface="+mn-ea"/>
              </a:rPr>
              <a:t>5</a:t>
            </a:r>
            <a:r>
              <a:rPr lang="ko-KR" altLang="en-US" sz="1600" dirty="0">
                <a:latin typeface="+mn-ea"/>
                <a:ea typeface="+mn-ea"/>
              </a:rPr>
              <a:t>인 미만 사업장은 </a:t>
            </a:r>
            <a:r>
              <a:rPr lang="en-US" altLang="ko-KR" sz="1600" dirty="0">
                <a:latin typeface="+mn-ea"/>
                <a:ea typeface="+mn-ea"/>
              </a:rPr>
              <a:t>       </a:t>
            </a:r>
          </a:p>
          <a:p>
            <a:pPr algn="l">
              <a:spcBef>
                <a:spcPts val="0"/>
              </a:spcBef>
            </a:pPr>
            <a:r>
              <a:rPr lang="en-US" altLang="ko-KR" sz="1600" dirty="0">
                <a:latin typeface="+mn-ea"/>
                <a:ea typeface="+mn-ea"/>
              </a:rPr>
              <a:t>   </a:t>
            </a:r>
            <a:r>
              <a:rPr lang="ko-KR" altLang="en-US" sz="1600" dirty="0">
                <a:latin typeface="+mn-ea"/>
                <a:ea typeface="+mn-ea"/>
              </a:rPr>
              <a:t>내부관리계획 수립 면제</a:t>
            </a: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 bwMode="auto">
          <a:xfrm>
            <a:off x="803834" y="31951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 bwMode="auto">
          <a:xfrm>
            <a:off x="803834" y="355733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886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350837" y="55658"/>
            <a:ext cx="1709122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l" latinLnBrk="1">
              <a:spcBef>
                <a:spcPct val="0"/>
              </a:spcBef>
            </a:pPr>
            <a:r>
              <a:rPr kumimoji="1" lang="en-US" altLang="ko-KR" b="0" spc="-40" dirty="0">
                <a:latin typeface="+mn-ea"/>
                <a:ea typeface="+mn-ea"/>
                <a:cs typeface="+mj-cs"/>
                <a:sym typeface="Gill Sans"/>
              </a:rPr>
              <a:t>Ⅴ. </a:t>
            </a:r>
            <a:r>
              <a:rPr kumimoji="1" lang="ko-KR" altLang="en-US" b="0" spc="-40" dirty="0">
                <a:latin typeface="+mn-ea"/>
                <a:ea typeface="+mn-ea"/>
                <a:cs typeface="+mj-cs"/>
                <a:sym typeface="Gill Sans"/>
              </a:rPr>
              <a:t>내가 실천하는 정보보호</a:t>
            </a:r>
            <a:endParaRPr kumimoji="1" lang="en-US" altLang="ko-KR" b="0" spc="-40" dirty="0">
              <a:latin typeface="+mn-ea"/>
              <a:ea typeface="+mn-ea"/>
              <a:cs typeface="+mj-cs"/>
              <a:sym typeface="Gill Sans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latin typeface="+mn-ea"/>
                <a:ea typeface="+mn-ea"/>
              </a:rPr>
              <a:t>위탁시</a:t>
            </a:r>
            <a:r>
              <a:rPr lang="ko-KR" altLang="en-US" sz="1400" dirty="0"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개인정보 이용 목적이 </a:t>
            </a:r>
            <a:r>
              <a:rPr lang="ko-KR" altLang="en-US" sz="1400" u="sng" dirty="0" err="1">
                <a:latin typeface="+mn-ea"/>
                <a:ea typeface="+mn-ea"/>
              </a:rPr>
              <a:t>달성시</a:t>
            </a:r>
            <a:r>
              <a:rPr lang="en-US" altLang="ko-KR" sz="1400" u="sng" dirty="0">
                <a:latin typeface="+mn-ea"/>
                <a:ea typeface="+mn-ea"/>
              </a:rPr>
              <a:t>, </a:t>
            </a:r>
            <a:r>
              <a:rPr lang="ko-KR" altLang="en-US" sz="1400" u="sng" dirty="0"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3501066"/>
            <a:ext cx="4368130" cy="2448285"/>
          </a:xfrm>
          <a:prstGeom prst="wedgeRoundRectCallout">
            <a:avLst>
              <a:gd name="adj1" fmla="val -62146"/>
              <a:gd name="adj2" fmla="val -18873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6.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개인정보 이용목적 달성 시</a:t>
            </a:r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반드시 파기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개인정보의 보유기간이 경과하거나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개인정보의 처리목적이 달성되어 더 이상 불필요한 경우 지체 없이 파기해야 합니다</a:t>
            </a:r>
            <a:r>
              <a:rPr lang="en-US" altLang="ko-KR" sz="1600" dirty="0">
                <a:latin typeface="+mn-ea"/>
                <a:ea typeface="+mn-ea"/>
              </a:rPr>
              <a:t>. 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또한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파기 시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복구 또는 재생되지 않도록 주의합니다</a:t>
            </a:r>
            <a:r>
              <a:rPr lang="en-US" altLang="ko-KR" sz="1600" dirty="0">
                <a:latin typeface="+mn-ea"/>
                <a:ea typeface="+mn-ea"/>
              </a:rPr>
              <a:t>. </a:t>
            </a: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 bwMode="auto">
          <a:xfrm>
            <a:off x="803834" y="31951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 bwMode="auto">
          <a:xfrm>
            <a:off x="803834" y="355733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 bwMode="auto">
          <a:xfrm>
            <a:off x="803834" y="3938635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4C79D77-C5FD-4122-98D1-ED17DD3F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63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latin typeface="+mn-ea"/>
                <a:ea typeface="+mn-ea"/>
              </a:rPr>
              <a:t>위탁시</a:t>
            </a:r>
            <a:r>
              <a:rPr lang="ko-KR" altLang="en-US" sz="1400" dirty="0"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latin typeface="+mn-ea"/>
                <a:ea typeface="+mn-ea"/>
              </a:rPr>
              <a:t>달성시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e-Mail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3933126"/>
            <a:ext cx="4368130" cy="2160245"/>
          </a:xfrm>
          <a:prstGeom prst="wedgeRoundRectCallout">
            <a:avLst>
              <a:gd name="adj1" fmla="val -64272"/>
              <a:gd name="adj2" fmla="val -20040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7.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비밀번호 관리 철저</a:t>
            </a:r>
          </a:p>
          <a:p>
            <a:pPr algn="l"/>
            <a:r>
              <a:rPr lang="en-US" altLang="ko-KR" sz="1600" dirty="0">
                <a:latin typeface="+mn-ea"/>
                <a:ea typeface="+mn-ea"/>
              </a:rPr>
              <a:t>PC </a:t>
            </a:r>
            <a:r>
              <a:rPr lang="ko-KR" altLang="en-US" sz="1600" dirty="0">
                <a:latin typeface="+mn-ea"/>
                <a:ea typeface="+mn-ea"/>
              </a:rPr>
              <a:t>내 로그인 계정의 비밀번호는 </a:t>
            </a:r>
            <a:r>
              <a:rPr lang="ko-KR" altLang="en-US" sz="1600" dirty="0" err="1">
                <a:latin typeface="+mn-ea"/>
                <a:ea typeface="+mn-ea"/>
              </a:rPr>
              <a:t>영대문</a:t>
            </a:r>
            <a:r>
              <a:rPr lang="en-US" altLang="ko-KR" sz="1600" dirty="0">
                <a:latin typeface="+mn-ea"/>
                <a:ea typeface="+mn-ea"/>
              </a:rPr>
              <a:t>/</a:t>
            </a:r>
            <a:r>
              <a:rPr lang="ko-KR" altLang="en-US" sz="1600" dirty="0" err="1">
                <a:latin typeface="+mn-ea"/>
                <a:ea typeface="+mn-ea"/>
              </a:rPr>
              <a:t>영소문</a:t>
            </a:r>
            <a:r>
              <a:rPr lang="en-US" altLang="ko-KR" sz="1600" dirty="0">
                <a:latin typeface="+mn-ea"/>
                <a:ea typeface="+mn-ea"/>
              </a:rPr>
              <a:t>/</a:t>
            </a:r>
            <a:r>
              <a:rPr lang="ko-KR" altLang="en-US" sz="1600" dirty="0">
                <a:latin typeface="+mn-ea"/>
                <a:ea typeface="+mn-ea"/>
              </a:rPr>
              <a:t>숫자</a:t>
            </a:r>
            <a:r>
              <a:rPr lang="en-US" altLang="ko-KR" sz="1600" dirty="0">
                <a:latin typeface="+mn-ea"/>
                <a:ea typeface="+mn-ea"/>
              </a:rPr>
              <a:t>/</a:t>
            </a:r>
            <a:r>
              <a:rPr lang="ko-KR" altLang="en-US" sz="1600" dirty="0">
                <a:latin typeface="+mn-ea"/>
                <a:ea typeface="+mn-ea"/>
              </a:rPr>
              <a:t>특수문자를 조합하여 사용하며</a:t>
            </a:r>
            <a:r>
              <a:rPr lang="en-US" altLang="ko-KR" sz="1600" dirty="0">
                <a:latin typeface="+mn-ea"/>
                <a:ea typeface="+mn-ea"/>
              </a:rPr>
              <a:t>,</a:t>
            </a:r>
            <a:endParaRPr lang="ko-KR" altLang="en-US" sz="1600" dirty="0">
              <a:latin typeface="+mn-ea"/>
              <a:ea typeface="+mn-ea"/>
            </a:endParaRPr>
          </a:p>
          <a:p>
            <a:pPr algn="l"/>
            <a:r>
              <a:rPr lang="en-US" altLang="ko-KR" sz="1600" dirty="0">
                <a:latin typeface="+mn-ea"/>
                <a:ea typeface="+mn-ea"/>
              </a:rPr>
              <a:t>8</a:t>
            </a:r>
            <a:r>
              <a:rPr lang="ko-KR" altLang="en-US" sz="1600" dirty="0">
                <a:latin typeface="+mn-ea"/>
                <a:ea typeface="+mn-ea"/>
              </a:rPr>
              <a:t>자리 이상으로 설정 및 주기적으로 변경하여 사용해야 합니다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 bwMode="auto">
          <a:xfrm>
            <a:off x="803834" y="31951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 bwMode="auto">
          <a:xfrm>
            <a:off x="803834" y="355733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 bwMode="auto">
          <a:xfrm>
            <a:off x="803834" y="3938635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자유형 35"/>
          <p:cNvSpPr/>
          <p:nvPr/>
        </p:nvSpPr>
        <p:spPr bwMode="auto">
          <a:xfrm>
            <a:off x="803834" y="427530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158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latin typeface="+mn-ea"/>
                <a:ea typeface="+mn-ea"/>
              </a:rPr>
              <a:t>위탁시</a:t>
            </a:r>
            <a:r>
              <a:rPr lang="ko-KR" altLang="en-US" sz="1400" dirty="0"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latin typeface="+mn-ea"/>
                <a:ea typeface="+mn-ea"/>
              </a:rPr>
              <a:t>달성시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u="sng" dirty="0">
                <a:latin typeface="+mn-ea"/>
                <a:ea typeface="+mn-ea"/>
              </a:rPr>
              <a:t>e-Mail </a:t>
            </a:r>
            <a:r>
              <a:rPr lang="ko-KR" altLang="en-US" sz="1400" u="sng" dirty="0"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4293176"/>
            <a:ext cx="4368130" cy="2160245"/>
          </a:xfrm>
          <a:prstGeom prst="wedgeRoundRectCallout">
            <a:avLst>
              <a:gd name="adj1" fmla="val -64272"/>
              <a:gd name="adj2" fmla="val -20040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8. e-Mail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확인 철저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발신인이 불분명하거나 수상한 첨부파일은 열지 말고 모두 삭제하며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개인정보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계좌정보 등의 업데이트나 정보변경을 요구하는 </a:t>
            </a:r>
            <a:r>
              <a:rPr lang="ko-KR" altLang="en-US" sz="1600" dirty="0" err="1">
                <a:latin typeface="+mn-ea"/>
                <a:ea typeface="+mn-ea"/>
              </a:rPr>
              <a:t>이메일을</a:t>
            </a:r>
            <a:r>
              <a:rPr lang="ko-KR" altLang="en-US" sz="1600" dirty="0">
                <a:latin typeface="+mn-ea"/>
                <a:ea typeface="+mn-ea"/>
              </a:rPr>
              <a:t> 받으면 클릭하지 말고 해당 회사 사이트에 가서 직접 확인해야 합니다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 bwMode="auto">
          <a:xfrm>
            <a:off x="803834" y="31951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 bwMode="auto">
          <a:xfrm>
            <a:off x="803834" y="355733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 bwMode="auto">
          <a:xfrm>
            <a:off x="803834" y="3938635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자유형 35"/>
          <p:cNvSpPr/>
          <p:nvPr/>
        </p:nvSpPr>
        <p:spPr bwMode="auto">
          <a:xfrm>
            <a:off x="803834" y="427530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 bwMode="auto">
          <a:xfrm>
            <a:off x="803834" y="4628647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292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Gill Sans"/>
              </a:rPr>
              <a:t>정보보호 기본 준수사항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50837" y="980660"/>
            <a:ext cx="4602163" cy="5472528"/>
            <a:chOff x="323850" y="980660"/>
            <a:chExt cx="4248150" cy="5472528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323850" y="1340710"/>
              <a:ext cx="4248150" cy="5112478"/>
            </a:xfrm>
            <a:prstGeom prst="roundRect">
              <a:avLst>
                <a:gd name="adj" fmla="val 2766"/>
              </a:avLst>
            </a:prstGeom>
            <a:solidFill>
              <a:srgbClr val="663300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모서리가 접힌 도형 9"/>
            <p:cNvSpPr/>
            <p:nvPr/>
          </p:nvSpPr>
          <p:spPr bwMode="auto">
            <a:xfrm>
              <a:off x="539440" y="1556740"/>
              <a:ext cx="3816530" cy="4680650"/>
            </a:xfrm>
            <a:prstGeom prst="foldedCorner">
              <a:avLst>
                <a:gd name="adj" fmla="val 9429"/>
              </a:avLst>
            </a:prstGeom>
            <a:solidFill>
              <a:schemeClr val="bg1"/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 type="none" w="med" len="sm"/>
            </a:ln>
            <a:effectLst/>
          </p:spPr>
          <p:txBody>
            <a:bodyPr wrap="none" lIns="180000" rtlCol="0" anchor="ctr"/>
            <a:lstStyle/>
            <a:p>
              <a:pPr algn="l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835620" y="980660"/>
              <a:ext cx="1296180" cy="648090"/>
              <a:chOff x="5472125" y="1664755"/>
              <a:chExt cx="1296180" cy="64809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양쪽 모서리가 잘린 사각형 4"/>
              <p:cNvSpPr/>
              <p:nvPr/>
            </p:nvSpPr>
            <p:spPr bwMode="auto">
              <a:xfrm>
                <a:off x="5472125" y="2060810"/>
                <a:ext cx="1296180" cy="252035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양쪽 모서리가 둥근 사각형 5"/>
              <p:cNvSpPr/>
              <p:nvPr/>
            </p:nvSpPr>
            <p:spPr bwMode="auto">
              <a:xfrm>
                <a:off x="5847157" y="1664755"/>
                <a:ext cx="546117" cy="5760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 w="12700" algn="ctr">
                <a:noFill/>
                <a:round/>
                <a:headEnd/>
                <a:tailEnd type="none" w="med" len="sm"/>
              </a:ln>
              <a:effectLst/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타원 6"/>
              <p:cNvSpPr/>
              <p:nvPr/>
            </p:nvSpPr>
            <p:spPr bwMode="auto">
              <a:xfrm>
                <a:off x="5976195" y="1772770"/>
                <a:ext cx="288040" cy="288040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noFill/>
                <a:round/>
                <a:headEnd/>
                <a:tailEnd type="none" w="med" len="sm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none" lIns="180000" rtlCol="0" anchor="ctr"/>
              <a:lstStyle/>
              <a:p>
                <a:pPr algn="l"/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0" name="직사각형 19"/>
          <p:cNvSpPr/>
          <p:nvPr/>
        </p:nvSpPr>
        <p:spPr bwMode="auto">
          <a:xfrm>
            <a:off x="1130469" y="1628750"/>
            <a:ext cx="3588498" cy="403256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개인정보는 동의 받아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서비스나 업무처리에 꼭 필요한 최소한의 정보만 수집</a:t>
            </a:r>
            <a:endParaRPr lang="en-US" altLang="ko-KR" sz="1400" dirty="0">
              <a:latin typeface="+mn-ea"/>
              <a:ea typeface="+mn-ea"/>
            </a:endParaRP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개인정보를 수집한 목적과 다르게 이용하거나 제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자에게 제공 금지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개인정보처리 업무 </a:t>
            </a:r>
            <a:r>
              <a:rPr lang="ko-KR" altLang="en-US" sz="1400" dirty="0" err="1">
                <a:latin typeface="+mn-ea"/>
                <a:ea typeface="+mn-ea"/>
              </a:rPr>
              <a:t>위탁시</a:t>
            </a:r>
            <a:r>
              <a:rPr lang="ko-KR" altLang="en-US" sz="1400" dirty="0">
                <a:latin typeface="+mn-ea"/>
                <a:ea typeface="+mn-ea"/>
              </a:rPr>
              <a:t> 위탁사실 공개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안전한 개인정보 관리 보관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개인정보 이용 목적이 </a:t>
            </a:r>
            <a:r>
              <a:rPr lang="ko-KR" altLang="en-US" sz="1400" dirty="0" err="1">
                <a:latin typeface="+mn-ea"/>
                <a:ea typeface="+mn-ea"/>
              </a:rPr>
              <a:t>달성시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반드시 파기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dirty="0">
                <a:latin typeface="+mn-ea"/>
                <a:ea typeface="+mn-ea"/>
              </a:rPr>
              <a:t>비밀번호 관리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en-US" altLang="ko-KR" sz="1400" dirty="0">
                <a:latin typeface="+mn-ea"/>
                <a:ea typeface="+mn-ea"/>
              </a:rPr>
              <a:t>e-Mail </a:t>
            </a:r>
            <a:r>
              <a:rPr lang="ko-KR" altLang="en-US" sz="1400" dirty="0">
                <a:latin typeface="+mn-ea"/>
                <a:ea typeface="+mn-ea"/>
              </a:rPr>
              <a:t>확인 철저</a:t>
            </a:r>
          </a:p>
          <a:p>
            <a:pPr marL="265113" indent="-265113" algn="l">
              <a:spcBef>
                <a:spcPts val="1200"/>
              </a:spcBef>
              <a:buFont typeface="+mj-lt"/>
              <a:buAutoNum type="arabicPeriod"/>
            </a:pPr>
            <a:r>
              <a:rPr lang="ko-KR" altLang="en-US" sz="1400" u="sng" dirty="0">
                <a:latin typeface="+mn-ea"/>
                <a:ea typeface="+mn-ea"/>
              </a:rPr>
              <a:t>첨부파일 확인 철저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18426" y="18447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818426" y="22048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818426" y="281695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18426" y="33930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818426" y="37530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818426" y="41131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18426" y="44731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818426" y="483323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818426" y="5193280"/>
            <a:ext cx="273000" cy="252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 type="none" w="med" len="sm"/>
          </a:ln>
          <a:effectLst/>
        </p:spPr>
        <p:txBody>
          <a:bodyPr wrap="none" lIns="180000" rtlCol="0" anchor="ctr"/>
          <a:lstStyle/>
          <a:p>
            <a:pPr algn="l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자유형 46"/>
          <p:cNvSpPr/>
          <p:nvPr/>
        </p:nvSpPr>
        <p:spPr bwMode="auto">
          <a:xfrm>
            <a:off x="803834" y="168284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사각형 설명선 47"/>
          <p:cNvSpPr/>
          <p:nvPr/>
        </p:nvSpPr>
        <p:spPr bwMode="auto">
          <a:xfrm>
            <a:off x="5187033" y="4952528"/>
            <a:ext cx="4368130" cy="1500893"/>
          </a:xfrm>
          <a:prstGeom prst="wedgeRoundRectCallout">
            <a:avLst>
              <a:gd name="adj1" fmla="val -63563"/>
              <a:gd name="adj2" fmla="val -24487"/>
              <a:gd name="adj3" fmla="val 16667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 type="non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0000" rtlCol="0" anchor="ctr"/>
          <a:lstStyle/>
          <a:p>
            <a:pPr marL="266700" indent="-266700" algn="l"/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9.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첨부파일</a:t>
            </a:r>
            <a:r>
              <a:rPr lang="en-US" altLang="ko-KR" sz="1800" b="0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sz="1800" b="0" dirty="0">
                <a:solidFill>
                  <a:srgbClr val="C00000"/>
                </a:solidFill>
                <a:latin typeface="+mj-ea"/>
                <a:ea typeface="+mj-ea"/>
              </a:rPr>
              <a:t>확인 철저</a:t>
            </a:r>
          </a:p>
          <a:p>
            <a:pPr algn="l"/>
            <a:r>
              <a:rPr lang="ko-KR" altLang="en-US" sz="1600" dirty="0">
                <a:latin typeface="+mn-ea"/>
                <a:ea typeface="+mn-ea"/>
              </a:rPr>
              <a:t>악의적이거나 실수에 의한 유출</a:t>
            </a:r>
            <a:r>
              <a:rPr lang="en-US" altLang="ko-KR" sz="1600" dirty="0">
                <a:latin typeface="+mn-ea"/>
                <a:ea typeface="+mn-ea"/>
              </a:rPr>
              <a:t>, </a:t>
            </a:r>
            <a:r>
              <a:rPr lang="ko-KR" altLang="en-US" sz="1600" dirty="0">
                <a:latin typeface="+mn-ea"/>
                <a:ea typeface="+mn-ea"/>
              </a:rPr>
              <a:t>복제 등으로 인해 개인정보 또는 중요 정보가 노출되지 않도록 첨부파일에 비밀번호를 설정해야 합니다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</a:p>
        </p:txBody>
      </p:sp>
      <p:sp>
        <p:nvSpPr>
          <p:cNvPr id="25" name="자유형 24"/>
          <p:cNvSpPr/>
          <p:nvPr/>
        </p:nvSpPr>
        <p:spPr bwMode="auto">
          <a:xfrm>
            <a:off x="803834" y="203656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 bwMode="auto">
          <a:xfrm>
            <a:off x="803834" y="26448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 bwMode="auto">
          <a:xfrm>
            <a:off x="803834" y="319515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 bwMode="auto">
          <a:xfrm>
            <a:off x="803834" y="355733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 bwMode="auto">
          <a:xfrm>
            <a:off x="803834" y="3938635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자유형 35"/>
          <p:cNvSpPr/>
          <p:nvPr/>
        </p:nvSpPr>
        <p:spPr bwMode="auto">
          <a:xfrm>
            <a:off x="803834" y="4275300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 bwMode="auto">
          <a:xfrm>
            <a:off x="803834" y="4628647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 bwMode="auto">
          <a:xfrm>
            <a:off x="803834" y="5015372"/>
            <a:ext cx="348170" cy="323880"/>
          </a:xfrm>
          <a:custGeom>
            <a:avLst/>
            <a:gdLst>
              <a:gd name="connsiteX0" fmla="*/ 0 w 412955"/>
              <a:gd name="connsiteY0" fmla="*/ 206477 h 530942"/>
              <a:gd name="connsiteX1" fmla="*/ 167148 w 412955"/>
              <a:gd name="connsiteY1" fmla="*/ 530942 h 530942"/>
              <a:gd name="connsiteX2" fmla="*/ 412955 w 412955"/>
              <a:gd name="connsiteY2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2955" h="530942">
                <a:moveTo>
                  <a:pt x="0" y="206477"/>
                </a:moveTo>
                <a:lnTo>
                  <a:pt x="167148" y="530942"/>
                </a:lnTo>
                <a:lnTo>
                  <a:pt x="412955" y="0"/>
                </a:lnTo>
              </a:path>
            </a:pathLst>
          </a:custGeom>
          <a:noFill/>
          <a:ln w="76200" algn="ctr">
            <a:solidFill>
              <a:srgbClr val="C00000"/>
            </a:solidFill>
            <a:round/>
            <a:headEnd/>
            <a:tailEnd type="none" w="med" len="sm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994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FE793F8F-CFEE-4545-9FAC-109ABF9F1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947" y="536856"/>
            <a:ext cx="150106" cy="2250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975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1730C-A93F-4DFB-ADC7-A9837B628814}"/>
              </a:ext>
            </a:extLst>
          </p:cNvPr>
          <p:cNvSpPr txBox="1"/>
          <p:nvPr/>
        </p:nvSpPr>
        <p:spPr>
          <a:xfrm>
            <a:off x="317302" y="949922"/>
            <a:ext cx="9194006" cy="4991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1400" dirty="0"/>
              <a:t>◇ 채용단계</a:t>
            </a:r>
            <a:endParaRPr lang="en-US" altLang="ko-KR" sz="1400" dirty="0"/>
          </a:p>
          <a:p>
            <a:pPr algn="l">
              <a:lnSpc>
                <a:spcPct val="300000"/>
              </a:lnSpc>
            </a:pPr>
            <a:r>
              <a:rPr lang="ko-KR" altLang="en-US" sz="975" dirty="0"/>
              <a:t>회사가 </a:t>
            </a:r>
            <a:r>
              <a:rPr lang="ko-KR" altLang="en-US" sz="975" dirty="0">
                <a:solidFill>
                  <a:srgbClr val="FF0000"/>
                </a:solidFill>
              </a:rPr>
              <a:t>입사지원자의 개인정보를 수집하기 위해서는 개인정보의 수집 목적</a:t>
            </a:r>
            <a:r>
              <a:rPr lang="en-US" altLang="ko-KR" sz="975" dirty="0">
                <a:solidFill>
                  <a:srgbClr val="FF0000"/>
                </a:solidFill>
              </a:rPr>
              <a:t>, </a:t>
            </a:r>
            <a:r>
              <a:rPr lang="ko-KR" altLang="en-US" sz="975" dirty="0">
                <a:solidFill>
                  <a:srgbClr val="FF0000"/>
                </a:solidFill>
              </a:rPr>
              <a:t>보유기간에 대해 사전에 알리고 동의</a:t>
            </a:r>
            <a:r>
              <a:rPr lang="ko-KR" altLang="en-US" sz="975" dirty="0"/>
              <a:t>를 받아야 한다</a:t>
            </a:r>
            <a:r>
              <a:rPr lang="en-US" altLang="ko-KR" sz="975" dirty="0"/>
              <a:t>. </a:t>
            </a:r>
            <a:r>
              <a:rPr lang="ko-KR" altLang="en-US" sz="975" dirty="0"/>
              <a:t>꼭 필요한 정보가 </a:t>
            </a:r>
            <a:r>
              <a:rPr lang="ko-KR" altLang="en-US" sz="975" dirty="0" err="1"/>
              <a:t>아닌데도</a:t>
            </a:r>
            <a:r>
              <a:rPr lang="ko-KR" altLang="en-US" sz="975" dirty="0"/>
              <a:t> 지금까지 해 왔다는 이유로 수집해서는 안 된다</a:t>
            </a:r>
            <a:r>
              <a:rPr lang="en-US" altLang="ko-KR" sz="975" dirty="0"/>
              <a:t>. </a:t>
            </a:r>
          </a:p>
          <a:p>
            <a:pPr algn="l">
              <a:lnSpc>
                <a:spcPct val="300000"/>
              </a:lnSpc>
            </a:pPr>
            <a:r>
              <a:rPr lang="ko-KR" altLang="en-US" sz="975" dirty="0"/>
              <a:t>필요 이상의 개인정보를 취득하는 것은 개인정보보호법 </a:t>
            </a:r>
            <a:r>
              <a:rPr lang="en-US" altLang="ko-KR" sz="975" dirty="0"/>
              <a:t>15</a:t>
            </a:r>
            <a:r>
              <a:rPr lang="ko-KR" altLang="en-US" sz="975" dirty="0"/>
              <a:t>조를 위반하는 행위로 </a:t>
            </a:r>
            <a:r>
              <a:rPr lang="en-US" altLang="ko-KR" sz="975" dirty="0"/>
              <a:t>5000</a:t>
            </a:r>
            <a:r>
              <a:rPr lang="ko-KR" altLang="en-US" sz="975" dirty="0"/>
              <a:t>만원 이하의 과태료가 부과될 수 있다</a:t>
            </a:r>
            <a:r>
              <a:rPr lang="en-US" altLang="ko-KR" sz="975" dirty="0"/>
              <a:t>. </a:t>
            </a:r>
          </a:p>
          <a:p>
            <a:pPr algn="l">
              <a:lnSpc>
                <a:spcPct val="300000"/>
              </a:lnSpc>
            </a:pPr>
            <a:r>
              <a:rPr lang="ko-KR" altLang="en-US" sz="975" dirty="0"/>
              <a:t>이력서에 포함돼 있는 경력</a:t>
            </a:r>
            <a:r>
              <a:rPr lang="en-US" altLang="ko-KR" sz="975" dirty="0"/>
              <a:t>, </a:t>
            </a:r>
            <a:r>
              <a:rPr lang="ko-KR" altLang="en-US" sz="975" dirty="0"/>
              <a:t>학력 정보도 마찬가지다</a:t>
            </a:r>
            <a:r>
              <a:rPr lang="en-US" altLang="ko-KR" sz="975" dirty="0"/>
              <a:t>. </a:t>
            </a:r>
            <a:r>
              <a:rPr lang="ko-KR" altLang="en-US" sz="975" dirty="0"/>
              <a:t>전문직을 채용할 때와 단순노무직을 채용할 때 요구하는 개인정보가 달라야 한다는 얘기다</a:t>
            </a:r>
            <a:r>
              <a:rPr lang="en-US" altLang="ko-KR" sz="975" dirty="0"/>
              <a:t>. </a:t>
            </a:r>
            <a:r>
              <a:rPr lang="ko-KR" altLang="en-US" sz="975" dirty="0"/>
              <a:t>채용하고자 하는 </a:t>
            </a:r>
            <a:r>
              <a:rPr lang="ko-KR" altLang="en-US" sz="975" dirty="0" err="1">
                <a:solidFill>
                  <a:srgbClr val="FF0000"/>
                </a:solidFill>
              </a:rPr>
              <a:t>직군에</a:t>
            </a:r>
            <a:r>
              <a:rPr lang="ko-KR" altLang="en-US" sz="975" dirty="0">
                <a:solidFill>
                  <a:srgbClr val="FF0000"/>
                </a:solidFill>
              </a:rPr>
              <a:t> 경력</a:t>
            </a:r>
            <a:r>
              <a:rPr lang="en-US" altLang="ko-KR" sz="975" dirty="0">
                <a:solidFill>
                  <a:srgbClr val="FF0000"/>
                </a:solidFill>
              </a:rPr>
              <a:t>, </a:t>
            </a:r>
            <a:r>
              <a:rPr lang="ko-KR" altLang="en-US" sz="975" dirty="0">
                <a:solidFill>
                  <a:srgbClr val="FF0000"/>
                </a:solidFill>
              </a:rPr>
              <a:t>학력이 반드시 필요한 경우에는 요구할 수 있으나 단순노무 직원을 뽑는데 학력 정보를 수집하는 것은 개인정보보호법에 저촉될 </a:t>
            </a:r>
            <a:r>
              <a:rPr lang="ko-KR" altLang="en-US" sz="975" dirty="0"/>
              <a:t>수 있다</a:t>
            </a:r>
            <a:r>
              <a:rPr lang="en-US" altLang="ko-KR" sz="975" dirty="0"/>
              <a:t>. </a:t>
            </a:r>
            <a:r>
              <a:rPr lang="ko-KR" altLang="en-US" sz="975" dirty="0"/>
              <a:t>업무를 수행하는데 필수적인 정보가 아니기 때문이다</a:t>
            </a:r>
            <a:r>
              <a:rPr lang="en-US" altLang="ko-KR" sz="975" dirty="0"/>
              <a:t>. </a:t>
            </a:r>
            <a:r>
              <a:rPr lang="ko-KR" altLang="en-US" sz="975" dirty="0"/>
              <a:t>이처럼 개인정보는 ‘최소 </a:t>
            </a:r>
            <a:r>
              <a:rPr lang="ko-KR" altLang="en-US" sz="975" dirty="0" err="1"/>
              <a:t>수집’이</a:t>
            </a:r>
            <a:r>
              <a:rPr lang="ko-KR" altLang="en-US" sz="975" dirty="0"/>
              <a:t> 원칙이다</a:t>
            </a:r>
            <a:r>
              <a:rPr lang="en-US" altLang="ko-KR" sz="975" dirty="0"/>
              <a:t>. </a:t>
            </a:r>
          </a:p>
          <a:p>
            <a:pPr algn="l">
              <a:lnSpc>
                <a:spcPct val="300000"/>
              </a:lnSpc>
            </a:pPr>
            <a:r>
              <a:rPr lang="ko-KR" altLang="en-US" sz="975" dirty="0"/>
              <a:t>채용과정이 종료되면 </a:t>
            </a:r>
            <a:r>
              <a:rPr lang="ko-KR" altLang="en-US" sz="975" dirty="0">
                <a:solidFill>
                  <a:srgbClr val="FF0000"/>
                </a:solidFill>
              </a:rPr>
              <a:t>탈락자의 개인정보는 </a:t>
            </a:r>
            <a:r>
              <a:rPr lang="en-US" altLang="ko-KR" sz="975" dirty="0">
                <a:solidFill>
                  <a:srgbClr val="FF0000"/>
                </a:solidFill>
              </a:rPr>
              <a:t>5</a:t>
            </a:r>
            <a:r>
              <a:rPr lang="ko-KR" altLang="en-US" sz="975" dirty="0">
                <a:solidFill>
                  <a:srgbClr val="FF0000"/>
                </a:solidFill>
              </a:rPr>
              <a:t>일 이내에 삭제해야 </a:t>
            </a:r>
            <a:r>
              <a:rPr lang="ko-KR" altLang="en-US" sz="975" dirty="0"/>
              <a:t>한다</a:t>
            </a:r>
            <a:r>
              <a:rPr lang="en-US" altLang="ko-KR" sz="975" dirty="0"/>
              <a:t>. </a:t>
            </a:r>
            <a:r>
              <a:rPr lang="ko-KR" altLang="en-US" sz="975" dirty="0"/>
              <a:t>단 상시채용 데이터베이스를 구축하려는 경우 개인정보가 필요한 기간을 명시하고 정보주체의 동의를 받은 다음 보관할 수 있다</a:t>
            </a:r>
            <a:r>
              <a:rPr lang="en-US" altLang="ko-KR" sz="975" dirty="0"/>
              <a:t>. </a:t>
            </a:r>
            <a:r>
              <a:rPr lang="ko-KR" altLang="en-US" sz="975" dirty="0"/>
              <a:t>동의를 받았다 할지라도 정보 </a:t>
            </a:r>
            <a:r>
              <a:rPr lang="ko-KR" altLang="en-US" sz="975" dirty="0">
                <a:solidFill>
                  <a:srgbClr val="FF0000"/>
                </a:solidFill>
              </a:rPr>
              <a:t>주체가 삭제를 요구할 경우 지체 없이 삭제하는 것이 원칙이다</a:t>
            </a:r>
            <a:r>
              <a:rPr lang="en-US" altLang="ko-KR" sz="975" dirty="0"/>
              <a:t>. </a:t>
            </a:r>
            <a:r>
              <a:rPr lang="ko-KR" altLang="en-US" sz="975" dirty="0"/>
              <a:t>만약 이를 어길 경우 개인정보보호법 </a:t>
            </a:r>
            <a:r>
              <a:rPr lang="en-US" altLang="ko-KR" sz="975" dirty="0"/>
              <a:t>21</a:t>
            </a:r>
            <a:r>
              <a:rPr lang="ko-KR" altLang="en-US" sz="975" dirty="0"/>
              <a:t>조</a:t>
            </a:r>
            <a:r>
              <a:rPr lang="en-US" altLang="ko-KR" sz="975" dirty="0"/>
              <a:t>(</a:t>
            </a:r>
            <a:r>
              <a:rPr lang="ko-KR" altLang="en-US" sz="975" dirty="0"/>
              <a:t>개인정보의 파기</a:t>
            </a:r>
            <a:r>
              <a:rPr lang="en-US" altLang="ko-KR" sz="975" dirty="0"/>
              <a:t>) </a:t>
            </a:r>
            <a:r>
              <a:rPr lang="ko-KR" altLang="en-US" sz="975" dirty="0"/>
              <a:t>위반에 해당</a:t>
            </a:r>
            <a:r>
              <a:rPr lang="en-US" altLang="ko-KR" sz="975" dirty="0"/>
              <a:t>, 3000</a:t>
            </a:r>
            <a:r>
              <a:rPr lang="ko-KR" altLang="en-US" sz="975" dirty="0"/>
              <a:t>만원 이하의 과태료가 부과된다</a:t>
            </a:r>
            <a:r>
              <a:rPr lang="en-US" altLang="ko-KR" sz="975" dirty="0"/>
              <a:t>. </a:t>
            </a:r>
          </a:p>
          <a:p>
            <a:endParaRPr lang="ko-KR" altLang="en-US" sz="975" dirty="0"/>
          </a:p>
        </p:txBody>
      </p:sp>
    </p:spTree>
    <p:extLst>
      <p:ext uri="{BB962C8B-B14F-4D97-AF65-F5344CB8AC3E}">
        <p14:creationId xmlns:p14="http://schemas.microsoft.com/office/powerpoint/2010/main" val="3468656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FE793F8F-CFEE-4545-9FAC-109ABF9F1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947" y="536856"/>
            <a:ext cx="150106" cy="2250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975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1730C-A93F-4DFB-ADC7-A9837B628814}"/>
              </a:ext>
            </a:extLst>
          </p:cNvPr>
          <p:cNvSpPr txBox="1"/>
          <p:nvPr/>
        </p:nvSpPr>
        <p:spPr>
          <a:xfrm>
            <a:off x="317302" y="949922"/>
            <a:ext cx="9194006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975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55189-DCAA-4F9C-AFEA-7CDBF88DD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28" y="1047034"/>
            <a:ext cx="8659403" cy="476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61893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◇고용유지 단계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주민등록번호 수집은 금지됐다.</a:t>
            </a:r>
            <a:r>
              <a:rPr lang="en-US" altLang="ko-KR" sz="1300" dirty="0"/>
              <a:t> </a:t>
            </a:r>
            <a:r>
              <a:rPr lang="ko-KR" altLang="ko-KR" sz="1300" dirty="0"/>
              <a:t>이전에는 사전에 동의를 받은 경우에 한해 수집할 수 있었으나 이제는 법령으로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허용한 경우가 아니라면 수집할 수 없게 됐다. 직원들이 사내 인사시스템에 접속할 때 주민등록번호 뒷자리로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인증하는 방식도 금지된다. </a:t>
            </a:r>
            <a:r>
              <a:rPr lang="ko-KR" altLang="en-US" sz="1300" dirty="0"/>
              <a:t>이</a:t>
            </a:r>
            <a:r>
              <a:rPr lang="ko-KR" altLang="ko-KR" sz="1300" dirty="0"/>
              <a:t>미 기업에서 수집한 주민등록번호는 개정 개인정보보호법 시행으로부터 2년 후인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 파기해야 한다.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>
                <a:solidFill>
                  <a:srgbClr val="FF0000"/>
                </a:solidFill>
              </a:rPr>
              <a:t>컴퓨터에 저장된 파일일 경우 복원이 불가능한 상태로 영구 </a:t>
            </a:r>
            <a:r>
              <a:rPr lang="ko-KR" altLang="ko-KR" sz="1300" dirty="0" err="1">
                <a:solidFill>
                  <a:srgbClr val="FF0000"/>
                </a:solidFill>
              </a:rPr>
              <a:t>삭제시키고</a:t>
            </a:r>
            <a:r>
              <a:rPr lang="ko-KR" altLang="ko-KR" sz="1300" dirty="0">
                <a:solidFill>
                  <a:srgbClr val="FF0000"/>
                </a:solidFill>
              </a:rPr>
              <a:t>, 기록물일 경우에는 파쇄 또는 소각해야 </a:t>
            </a:r>
            <a:r>
              <a:rPr lang="ko-KR" altLang="ko-KR" sz="1300" dirty="0"/>
              <a:t>한다.</a:t>
            </a:r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개인정보를 수집한 기업은 이를 안전하게 관리하기 위한 조치를 취해야 할 의무가 생긴다.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비밀번호, 지문 등의 바이오 정보는 반드시 암호화해 저장해야 하며 사용자는 개인정보를 보관하는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별도의 장소에 대한 출입통제 계획도 마련해야 한다. 업무용 컴퓨터에 개인정보를 보관하는 경우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 err="1"/>
              <a:t>PC에</a:t>
            </a:r>
            <a:r>
              <a:rPr lang="ko-KR" altLang="ko-KR" sz="1300" dirty="0"/>
              <a:t> 비밀번호를 </a:t>
            </a:r>
            <a:r>
              <a:rPr lang="ko-KR" altLang="ko-KR" sz="1300" dirty="0" err="1"/>
              <a:t>설정해놓아야</a:t>
            </a:r>
            <a:r>
              <a:rPr lang="ko-KR" altLang="ko-KR" sz="1300" dirty="0"/>
              <a:t> 하며 침입차단 기능, 백신프로그램 등을 설치해 개인정보를 안전하게 보호해야 한다.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안전조치 의무를 다하지 않았을 경우 개인정보보호법 29조 위반으로 3000만원 이하의 과태료가 부과된다. </a:t>
            </a:r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연말정산 등을 이유로 </a:t>
            </a:r>
            <a:r>
              <a:rPr lang="ko-KR" altLang="ko-KR" sz="1300" dirty="0">
                <a:solidFill>
                  <a:srgbClr val="FF0000"/>
                </a:solidFill>
              </a:rPr>
              <a:t>직원의 개인정보를 제3자나 기관에게 위탁할 경우에도 주의가 필요하다</a:t>
            </a:r>
            <a:r>
              <a:rPr lang="ko-KR" altLang="ko-KR" sz="1300" dirty="0"/>
              <a:t>.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이 경우 △위탁업무 수행 목적 외 개인정보 처리금지 △개인정보의 </a:t>
            </a:r>
            <a:r>
              <a:rPr lang="ko-KR" altLang="ko-KR" sz="1300" dirty="0" err="1"/>
              <a:t>기술적·관리적</a:t>
            </a:r>
            <a:r>
              <a:rPr lang="ko-KR" altLang="ko-KR" sz="1300" dirty="0"/>
              <a:t> 보호조치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△위탁업무의 목적과 범위, </a:t>
            </a:r>
            <a:r>
              <a:rPr lang="ko-KR" altLang="ko-KR" sz="1300" dirty="0" err="1"/>
              <a:t>재위탁</a:t>
            </a:r>
            <a:r>
              <a:rPr lang="ko-KR" altLang="ko-KR" sz="1300" dirty="0"/>
              <a:t> 제한 △수탁자의 준수의무 위반 시 손해배상 등 책임에 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관한 사항을 문서로 남겨야 한다. 또, 근로자의 개인정보를 제3자에 위탁했을 경우에는 수탁자가</a:t>
            </a:r>
            <a:endParaRPr lang="en-US" altLang="ko-KR" sz="1300" dirty="0"/>
          </a:p>
          <a:p>
            <a:pPr algn="l" defTabSz="742950">
              <a:lnSpc>
                <a:spcPct val="150000"/>
              </a:lnSpc>
            </a:pPr>
            <a:r>
              <a:rPr lang="ko-KR" altLang="ko-KR" sz="1300" dirty="0"/>
              <a:t> 누구인지를 회사 내부 게시판 등에 공개해 직원들이 반드시 알 수 있도록 해야 한다. </a:t>
            </a:r>
          </a:p>
        </p:txBody>
      </p:sp>
    </p:spTree>
    <p:extLst>
      <p:ext uri="{BB962C8B-B14F-4D97-AF65-F5344CB8AC3E}">
        <p14:creationId xmlns:p14="http://schemas.microsoft.com/office/powerpoint/2010/main" val="3898118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FE793F8F-CFEE-4545-9FAC-109ABF9F1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947" y="536856"/>
            <a:ext cx="150106" cy="2250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975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1730C-A93F-4DFB-ADC7-A9837B628814}"/>
              </a:ext>
            </a:extLst>
          </p:cNvPr>
          <p:cNvSpPr txBox="1"/>
          <p:nvPr/>
        </p:nvSpPr>
        <p:spPr>
          <a:xfrm>
            <a:off x="317302" y="949922"/>
            <a:ext cx="9194006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975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CB92F5-4675-4AD2-A9BF-71F67D6F5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2" y="2990112"/>
            <a:ext cx="8805921" cy="317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43F1AD-5CFB-4B3D-AD1E-258944050651}"/>
              </a:ext>
            </a:extLst>
          </p:cNvPr>
          <p:cNvSpPr txBox="1"/>
          <p:nvPr/>
        </p:nvSpPr>
        <p:spPr>
          <a:xfrm>
            <a:off x="317301" y="949922"/>
            <a:ext cx="8636794" cy="186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ko-KR" altLang="en-US" sz="1400" dirty="0"/>
              <a:t>◇퇴직 단계</a:t>
            </a:r>
            <a:endParaRPr lang="en-US" altLang="ko-KR" sz="1400" dirty="0"/>
          </a:p>
          <a:p>
            <a:pPr algn="l">
              <a:lnSpc>
                <a:spcPct val="300000"/>
              </a:lnSpc>
            </a:pPr>
            <a:r>
              <a:rPr lang="ko-KR" altLang="en-US" sz="975" dirty="0"/>
              <a:t>퇴직 근로자에 대한 개인정보는 퇴직 후 </a:t>
            </a:r>
            <a:r>
              <a:rPr lang="ko-KR" altLang="en-US" sz="975" dirty="0">
                <a:solidFill>
                  <a:srgbClr val="FF0000"/>
                </a:solidFill>
              </a:rPr>
              <a:t>경력증명 및 근로계약에 관한 정보를 제외하면 모두 삭제하는 </a:t>
            </a:r>
            <a:r>
              <a:rPr lang="ko-KR" altLang="en-US" sz="975" dirty="0"/>
              <a:t>것이 원칙이다</a:t>
            </a:r>
            <a:r>
              <a:rPr lang="en-US" altLang="ko-KR" sz="975" dirty="0"/>
              <a:t>. </a:t>
            </a:r>
            <a:r>
              <a:rPr lang="ko-KR" altLang="en-US" sz="975" dirty="0">
                <a:solidFill>
                  <a:srgbClr val="FF0000"/>
                </a:solidFill>
              </a:rPr>
              <a:t>경력증명에 관한 정보는 직원이 퇴직한 뒤 </a:t>
            </a:r>
            <a:r>
              <a:rPr lang="en-US" altLang="ko-KR" sz="975" dirty="0">
                <a:solidFill>
                  <a:srgbClr val="FF0000"/>
                </a:solidFill>
              </a:rPr>
              <a:t>3</a:t>
            </a:r>
            <a:r>
              <a:rPr lang="ko-KR" altLang="en-US" sz="975" dirty="0">
                <a:solidFill>
                  <a:srgbClr val="FF0000"/>
                </a:solidFill>
              </a:rPr>
              <a:t>년까지 별도로 </a:t>
            </a:r>
            <a:r>
              <a:rPr lang="ko-KR" altLang="en-US" sz="975" dirty="0"/>
              <a:t>보관할 수 있으며</a:t>
            </a:r>
            <a:r>
              <a:rPr lang="en-US" altLang="ko-KR" sz="975" dirty="0"/>
              <a:t>, </a:t>
            </a:r>
            <a:r>
              <a:rPr lang="ko-KR" altLang="en-US" sz="975" dirty="0"/>
              <a:t>기간이 종료된 다음에는 복구할 수 없게 파기해야 한다</a:t>
            </a:r>
            <a:r>
              <a:rPr lang="en-US" altLang="ko-KR" sz="975" dirty="0"/>
              <a:t>. </a:t>
            </a:r>
            <a:r>
              <a:rPr lang="ko-KR" altLang="en-US" sz="975" dirty="0"/>
              <a:t>만약 </a:t>
            </a:r>
            <a:r>
              <a:rPr lang="en-US" altLang="ko-KR" sz="975" dirty="0"/>
              <a:t>3</a:t>
            </a:r>
            <a:r>
              <a:rPr lang="ko-KR" altLang="en-US" sz="975" dirty="0"/>
              <a:t>년이 지난 후에도 경력증명 정보를 보관하고자 한다면 퇴직 시점에서 해당 근로자의 동의를 얻어야 한다</a:t>
            </a:r>
            <a:r>
              <a:rPr lang="en-US" altLang="ko-KR" sz="975" dirty="0"/>
              <a:t>.</a:t>
            </a:r>
            <a:endParaRPr lang="ko-KR" altLang="en-US" sz="975" dirty="0"/>
          </a:p>
        </p:txBody>
      </p:sp>
    </p:spTree>
    <p:extLst>
      <p:ext uri="{BB962C8B-B14F-4D97-AF65-F5344CB8AC3E}">
        <p14:creationId xmlns:p14="http://schemas.microsoft.com/office/powerpoint/2010/main" val="35582697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Y헤드라인M+가는가진제목체">
      <a:majorFont>
        <a:latin typeface="HY헤드라인M"/>
        <a:ea typeface="HY헤드라인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algn="ctr">
          <a:solidFill>
            <a:schemeClr val="bg1">
              <a:lumMod val="85000"/>
            </a:schemeClr>
          </a:solidFill>
          <a:round/>
          <a:headEnd/>
          <a:tailEnd type="none" w="med" len="sm"/>
        </a:ln>
        <a:effectLst/>
      </a:spPr>
      <a:bodyPr wrap="none" lIns="180000" anchor="ctr"/>
      <a:lstStyle>
        <a:defPPr algn="l">
          <a:defRPr>
            <a:latin typeface="맑은 고딕" panose="020B0503020000020004" pitchFamily="50" charset="-127"/>
            <a:ea typeface="맑은 고딕" panose="020B0503020000020004" pitchFamily="50" charset="-127"/>
          </a:defRPr>
        </a:defPPr>
      </a:lstStyle>
    </a:spDef>
    <a:lnDef>
      <a:spPr bwMode="auto">
        <a:noFill/>
        <a:ln w="12700" cap="sq" cmpd="sng" algn="ctr">
          <a:solidFill>
            <a:srgbClr val="C88F00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mtClean="0">
            <a:latin typeface="+mn-ea"/>
            <a:ea typeface="+mn-ea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45314</TotalTime>
  <Words>3973</Words>
  <Application>Microsoft Office PowerPoint</Application>
  <PresentationFormat>A4 용지(210x297mm)</PresentationFormat>
  <Paragraphs>575</Paragraphs>
  <Slides>40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8" baseType="lpstr">
      <vt:lpstr>-2002</vt:lpstr>
      <vt:lpstr>HY헤드라인M</vt:lpstr>
      <vt:lpstr>가는각진제목체</vt:lpstr>
      <vt:lpstr>맑은 고딕</vt:lpstr>
      <vt:lpstr>헤움네모고딕132</vt:lpstr>
      <vt:lpstr>Arial</vt:lpstr>
      <vt:lpstr>Wingdings</vt:lpstr>
      <vt:lpstr>Default Design</vt:lpstr>
      <vt:lpstr>개인 정보보호 바로 알기  </vt:lpstr>
      <vt:lpstr>PowerPoint 프레젠테이션</vt:lpstr>
      <vt:lpstr>PowerPoint 프레젠테이션</vt:lpstr>
      <vt:lpstr>개인정보보호의 정의 및 필요성</vt:lpstr>
      <vt:lpstr>개인정보보호 주요 원칙</vt:lpstr>
      <vt:lpstr>PowerPoint 프레젠테이션</vt:lpstr>
      <vt:lpstr>개인정보보호법상 개인정보의 정의 </vt:lpstr>
      <vt:lpstr>개인정보 유출 사고 사례</vt:lpstr>
      <vt:lpstr>개인정보 처리단계별 의무사항</vt:lpstr>
      <vt:lpstr>개인정보 수집 이용</vt:lpstr>
      <vt:lpstr>개인정보 수집 이용</vt:lpstr>
      <vt:lpstr>개인정보 수집 이용</vt:lpstr>
      <vt:lpstr>개인정보 수집 이용</vt:lpstr>
      <vt:lpstr>개인정보 수집 이용</vt:lpstr>
      <vt:lpstr>개인정보 제공 위탁</vt:lpstr>
      <vt:lpstr>개인정보 제공 위탁</vt:lpstr>
      <vt:lpstr>개인정보 저장 관리</vt:lpstr>
      <vt:lpstr>개인정보 저장 관리</vt:lpstr>
      <vt:lpstr>개인정보 저장 관리</vt:lpstr>
      <vt:lpstr>개인정보 저장 관리</vt:lpstr>
      <vt:lpstr>개인정보 저장 관리</vt:lpstr>
      <vt:lpstr>개인정보 파기</vt:lpstr>
      <vt:lpstr>PowerPoint 프레젠테이션</vt:lpstr>
      <vt:lpstr>정보보안 주요 점검사항</vt:lpstr>
      <vt:lpstr>정보보안 주요 점검사항</vt:lpstr>
      <vt:lpstr>정보보안 주요 점검사항</vt:lpstr>
      <vt:lpstr>정보보안 주요 점검사항</vt:lpstr>
      <vt:lpstr>PowerPoint 프레젠테이션</vt:lpstr>
      <vt:lpstr>정보보호 기본 준수사항</vt:lpstr>
      <vt:lpstr>정보보호 기본 준수사항</vt:lpstr>
      <vt:lpstr>정보보호 기본 준수사항</vt:lpstr>
      <vt:lpstr>정보보호 기본 준수사항</vt:lpstr>
      <vt:lpstr>정보보호 기본 준수사항</vt:lpstr>
      <vt:lpstr>PowerPoint 프레젠테이션</vt:lpstr>
      <vt:lpstr>정보보호 기본 준수사항</vt:lpstr>
      <vt:lpstr>정보보호 기본 준수사항</vt:lpstr>
      <vt:lpstr>정보보호 기본 준수사항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이재용|팀원|IT보안관리부(7900)</dc:creator>
  <cp:lastModifiedBy>박진영</cp:lastModifiedBy>
  <cp:revision>3992</cp:revision>
  <cp:lastPrinted>2019-05-28T01:08:26Z</cp:lastPrinted>
  <dcterms:created xsi:type="dcterms:W3CDTF">1601-01-01T00:00:00Z</dcterms:created>
  <dcterms:modified xsi:type="dcterms:W3CDTF">2020-12-08T02:23:37Z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